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handoutMasterIdLst>
    <p:handoutMasterId r:id="rId36"/>
  </p:handoutMasterIdLst>
  <p:sldIdLst>
    <p:sldId id="303" r:id="rId5"/>
    <p:sldId id="304" r:id="rId6"/>
    <p:sldId id="305" r:id="rId7"/>
    <p:sldId id="306" r:id="rId8"/>
    <p:sldId id="330" r:id="rId9"/>
    <p:sldId id="308" r:id="rId10"/>
    <p:sldId id="267" r:id="rId11"/>
    <p:sldId id="268" r:id="rId12"/>
    <p:sldId id="276" r:id="rId13"/>
    <p:sldId id="288" r:id="rId14"/>
    <p:sldId id="275" r:id="rId15"/>
    <p:sldId id="265" r:id="rId16"/>
    <p:sldId id="295" r:id="rId17"/>
    <p:sldId id="291" r:id="rId18"/>
    <p:sldId id="274" r:id="rId19"/>
    <p:sldId id="279" r:id="rId20"/>
    <p:sldId id="311" r:id="rId21"/>
    <p:sldId id="313" r:id="rId22"/>
    <p:sldId id="310" r:id="rId23"/>
    <p:sldId id="315" r:id="rId24"/>
    <p:sldId id="302" r:id="rId25"/>
    <p:sldId id="314" r:id="rId26"/>
    <p:sldId id="321" r:id="rId27"/>
    <p:sldId id="318" r:id="rId28"/>
    <p:sldId id="323" r:id="rId29"/>
    <p:sldId id="324" r:id="rId30"/>
    <p:sldId id="327" r:id="rId31"/>
    <p:sldId id="328" r:id="rId32"/>
    <p:sldId id="329" r:id="rId33"/>
    <p:sldId id="286" r:id="rId34"/>
  </p:sldIdLst>
  <p:sldSz cx="9144000" cy="6858000" type="screen4x3"/>
  <p:notesSz cx="6858000" cy="9144000"/>
  <p:custDataLst>
    <p:tags r:id="rId3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990"/>
    <a:srgbClr val="99C301"/>
    <a:srgbClr val="804000"/>
    <a:srgbClr val="000066"/>
    <a:srgbClr val="E36F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098" y="-5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1978"/>
    </p:cViewPr>
  </p:sorterViewPr>
  <p:notesViewPr>
    <p:cSldViewPr snapToGrid="0" snapToObjects="1">
      <p:cViewPr varScale="1">
        <p:scale>
          <a:sx n="106" d="100"/>
          <a:sy n="106" d="100"/>
        </p:scale>
        <p:origin x="-1560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powerdell.scorpion.pvt\Academic%20Affairs\Dean%20College%20of%20Science%20Mathematics%20&amp;%20Technology\Chemistry%20&amp;%20Environmental%20Science\Data\Research\Hurricane_Report_BEDC\Figures_graphs_tables\Pile_files\Analysis_of_Return_periods_and_THI_Oct8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en-US" sz="2000" dirty="0"/>
              <a:t>Return</a:t>
            </a:r>
            <a:r>
              <a:rPr lang="en-US" sz="2000" baseline="0" dirty="0"/>
              <a:t> Period </a:t>
            </a:r>
            <a:r>
              <a:rPr lang="en-US" sz="2000" baseline="0" dirty="0" smtClean="0"/>
              <a:t>for Tropical Storms and Hurricanes</a:t>
            </a:r>
            <a:endParaRPr lang="en-US" sz="2000" baseline="0" dirty="0"/>
          </a:p>
          <a:p>
            <a:pPr>
              <a:defRPr sz="2000"/>
            </a:pPr>
            <a:r>
              <a:rPr lang="en-US" sz="1600" dirty="0" smtClean="0"/>
              <a:t>Along U.S.</a:t>
            </a:r>
            <a:r>
              <a:rPr lang="en-US" sz="1600" baseline="0" dirty="0" smtClean="0"/>
              <a:t> Gulf of Mexico and Atlantic Coast</a:t>
            </a:r>
            <a:endParaRPr lang="en-US" sz="16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1849567023779405"/>
          <c:y val="0.11812359554640744"/>
          <c:w val="0.82992739715291808"/>
          <c:h val="0.75252342419853213"/>
        </c:manualLayout>
      </c:layout>
      <c:lineChart>
        <c:grouping val="standard"/>
        <c:varyColors val="0"/>
        <c:ser>
          <c:idx val="0"/>
          <c:order val="0"/>
          <c:tx>
            <c:v>TS and Hurricanes</c:v>
          </c:tx>
          <c:val>
            <c:numRef>
              <c:f>Sheet1!$E$9:$E$53</c:f>
              <c:numCache>
                <c:formatCode>General</c:formatCode>
                <c:ptCount val="45"/>
                <c:pt idx="0">
                  <c:v>5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4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4</c:v>
                </c:pt>
                <c:pt idx="12">
                  <c:v>4</c:v>
                </c:pt>
                <c:pt idx="13">
                  <c:v>4</c:v>
                </c:pt>
                <c:pt idx="14">
                  <c:v>3</c:v>
                </c:pt>
                <c:pt idx="15">
                  <c:v>3</c:v>
                </c:pt>
                <c:pt idx="16">
                  <c:v>3</c:v>
                </c:pt>
                <c:pt idx="17">
                  <c:v>3</c:v>
                </c:pt>
                <c:pt idx="18">
                  <c:v>3</c:v>
                </c:pt>
                <c:pt idx="19">
                  <c:v>3</c:v>
                </c:pt>
                <c:pt idx="20">
                  <c:v>3</c:v>
                </c:pt>
                <c:pt idx="21">
                  <c:v>3</c:v>
                </c:pt>
                <c:pt idx="22">
                  <c:v>3</c:v>
                </c:pt>
                <c:pt idx="23">
                  <c:v>4</c:v>
                </c:pt>
                <c:pt idx="24">
                  <c:v>4</c:v>
                </c:pt>
                <c:pt idx="25">
                  <c:v>5</c:v>
                </c:pt>
                <c:pt idx="26">
                  <c:v>4</c:v>
                </c:pt>
                <c:pt idx="27">
                  <c:v>3</c:v>
                </c:pt>
                <c:pt idx="28">
                  <c:v>4</c:v>
                </c:pt>
                <c:pt idx="29">
                  <c:v>3</c:v>
                </c:pt>
                <c:pt idx="30">
                  <c:v>2</c:v>
                </c:pt>
                <c:pt idx="31">
                  <c:v>2</c:v>
                </c:pt>
                <c:pt idx="32">
                  <c:v>3</c:v>
                </c:pt>
                <c:pt idx="33">
                  <c:v>4</c:v>
                </c:pt>
                <c:pt idx="34">
                  <c:v>6</c:v>
                </c:pt>
                <c:pt idx="35">
                  <c:v>10</c:v>
                </c:pt>
                <c:pt idx="36">
                  <c:v>10</c:v>
                </c:pt>
                <c:pt idx="37">
                  <c:v>6</c:v>
                </c:pt>
                <c:pt idx="38">
                  <c:v>8</c:v>
                </c:pt>
                <c:pt idx="39">
                  <c:v>9</c:v>
                </c:pt>
                <c:pt idx="40">
                  <c:v>7</c:v>
                </c:pt>
                <c:pt idx="41">
                  <c:v>12</c:v>
                </c:pt>
                <c:pt idx="42">
                  <c:v>12</c:v>
                </c:pt>
                <c:pt idx="43">
                  <c:v>12</c:v>
                </c:pt>
                <c:pt idx="44">
                  <c:v>10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7429888"/>
        <c:axId val="87431808"/>
      </c:lineChart>
      <c:catAx>
        <c:axId val="8742988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2400" dirty="0"/>
                  <a:t>Location</a:t>
                </a:r>
                <a:r>
                  <a:rPr lang="en-US" sz="2400" baseline="0" dirty="0"/>
                  <a:t> Along Coast 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87431808"/>
        <c:crosses val="autoZero"/>
        <c:auto val="1"/>
        <c:lblAlgn val="ctr"/>
        <c:lblOffset val="100"/>
        <c:noMultiLvlLbl val="0"/>
      </c:catAx>
      <c:valAx>
        <c:axId val="8743180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800"/>
                </a:pPr>
                <a:r>
                  <a:rPr lang="en-US" sz="1800"/>
                  <a:t>Return Period in Years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874298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0.00261</cdr:x>
      <cdr:y>0.7538</cdr:y>
    </cdr:to>
    <cdr:sp macro="" textlink="">
      <cdr:nvSpPr>
        <cdr:cNvPr id="4" name="Straight Connector 3"/>
        <cdr:cNvSpPr/>
      </cdr:nvSpPr>
      <cdr:spPr>
        <a:xfrm xmlns:a="http://schemas.openxmlformats.org/drawingml/2006/main" flipV="1">
          <a:off x="0" y="0"/>
          <a:ext cx="23813" cy="5191125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</cdr:x>
      <cdr:y>0</cdr:y>
    </cdr:from>
    <cdr:to>
      <cdr:x>0.00261</cdr:x>
      <cdr:y>0.7538</cdr:y>
    </cdr:to>
    <cdr:sp macro="" textlink="">
      <cdr:nvSpPr>
        <cdr:cNvPr id="5" name="Straight Connector 4"/>
        <cdr:cNvSpPr/>
      </cdr:nvSpPr>
      <cdr:spPr>
        <a:xfrm xmlns:a="http://schemas.openxmlformats.org/drawingml/2006/main" flipV="1">
          <a:off x="0" y="0"/>
          <a:ext cx="23813" cy="5191125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</cdr:x>
      <cdr:y>0</cdr:y>
    </cdr:from>
    <cdr:to>
      <cdr:x>0.00261</cdr:x>
      <cdr:y>0.7538</cdr:y>
    </cdr:to>
    <cdr:sp macro="" textlink="">
      <cdr:nvSpPr>
        <cdr:cNvPr id="6" name="Straight Connector 5"/>
        <cdr:cNvSpPr/>
      </cdr:nvSpPr>
      <cdr:spPr>
        <a:xfrm xmlns:a="http://schemas.openxmlformats.org/drawingml/2006/main" flipV="1">
          <a:off x="0" y="0"/>
          <a:ext cx="23813" cy="5191125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9525" cap="flat" cmpd="sng" algn="ctr">
          <a:solidFill>
            <a:srgbClr val="4F81BD">
              <a:shade val="95000"/>
              <a:satMod val="105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0.77601</cdr:x>
      <cdr:y>0.63278</cdr:y>
    </cdr:from>
    <cdr:to>
      <cdr:x>0.87637</cdr:x>
      <cdr:y>0.76556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7069931" y="435768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7E01FD-72F0-5D4A-BD59-AD669C25C4C0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CA8CFA-42BF-EA46-AE87-0369CDB513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313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B2368-F7E4-1C45-A054-62D11154287A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03B732-8AC8-7447-8E5F-EB934A429A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587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3168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0"/>
            <a:ext cx="7772400" cy="8382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804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600200" y="1600200"/>
            <a:ext cx="5943600" cy="4038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cap="none" baseline="0">
                <a:solidFill>
                  <a:srgbClr val="17375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cap="none" dirty="0" smtClean="0"/>
              <a:t>Text goes here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8842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04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14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rgbClr val="7F7F7F"/>
                </a:solidFill>
              </a:defRPr>
            </a:lvl3pPr>
            <a:lvl4pPr>
              <a:defRPr>
                <a:solidFill>
                  <a:srgbClr val="7F7F7F"/>
                </a:solidFill>
              </a:defRPr>
            </a:lvl4pPr>
            <a:lvl5pP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39200" y="6492875"/>
            <a:ext cx="304800" cy="365125"/>
          </a:xfrm>
          <a:prstGeom prst="rect">
            <a:avLst/>
          </a:prstGeom>
        </p:spPr>
        <p:txBody>
          <a:bodyPr/>
          <a:lstStyle/>
          <a:p>
            <a:fld id="{5D8E3D9C-0AB5-408C-B547-4FBBCAD994A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UTB SEAL white outlin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6017103"/>
            <a:ext cx="762000" cy="7649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0" y="685800"/>
            <a:ext cx="8229600" cy="8842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04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sz="half" idx="1"/>
          </p:nvPr>
        </p:nvSpPr>
        <p:spPr>
          <a:xfrm>
            <a:off x="457200" y="1600201"/>
            <a:ext cx="4038600" cy="4114800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 userDrawn="1">
            <p:ph sz="half" idx="2"/>
          </p:nvPr>
        </p:nvSpPr>
        <p:spPr>
          <a:xfrm>
            <a:off x="4648200" y="1600201"/>
            <a:ext cx="4038600" cy="4114800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17375E"/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 userDrawn="1">
            <p:ph type="sldNum" sz="quarter" idx="12"/>
          </p:nvPr>
        </p:nvSpPr>
        <p:spPr>
          <a:xfrm>
            <a:off x="8839200" y="6492875"/>
            <a:ext cx="304800" cy="365125"/>
          </a:xfrm>
          <a:prstGeom prst="rect">
            <a:avLst/>
          </a:prstGeom>
        </p:spPr>
        <p:txBody>
          <a:bodyPr/>
          <a:lstStyle/>
          <a:p>
            <a:fld id="{5D8E3D9C-0AB5-408C-B547-4FBBCAD994A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E04E1A-71D0-4ED3-B18D-A13FB433D5A1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1050EC-D793-4D84-BB9F-147709264A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365875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65875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65875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DA4ED-275A-4258-BF77-71D13688BB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749046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365875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65875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65875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260B5-D99B-4F15-A802-C85A405618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968119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40000"/>
                <a:satMod val="350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rgbClr val="804000">
                <a:alpha val="50000"/>
              </a:srgb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019800"/>
            <a:ext cx="9144000" cy="838200"/>
          </a:xfrm>
          <a:prstGeom prst="rect">
            <a:avLst/>
          </a:prstGeom>
          <a:solidFill>
            <a:srgbClr val="804000"/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9144000" cy="304800"/>
          </a:xfrm>
          <a:prstGeom prst="rect">
            <a:avLst/>
          </a:prstGeom>
          <a:solidFill>
            <a:srgbClr val="804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white logo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439" y="6181305"/>
            <a:ext cx="690418" cy="51250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4800" y="6248400"/>
            <a:ext cx="7567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solidFill>
                  <a:schemeClr val="bg1">
                    <a:alpha val="75000"/>
                  </a:schemeClr>
                </a:solidFill>
              </a:rPr>
              <a:t>utb.edu</a:t>
            </a:r>
            <a:endParaRPr lang="en-US" sz="1400" dirty="0">
              <a:solidFill>
                <a:schemeClr val="bg1">
                  <a:alpha val="7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49" r:id="rId2"/>
    <p:sldLayoutId id="2147483651" r:id="rId3"/>
    <p:sldLayoutId id="2147483652" r:id="rId4"/>
    <p:sldLayoutId id="2147483654" r:id="rId5"/>
    <p:sldLayoutId id="2147483655" r:id="rId6"/>
    <p:sldLayoutId id="2147483656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commons/8/85/Allen1980rain.gif" TargetMode="Externa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Relationship Id="rId5" Type="http://schemas.openxmlformats.org/officeDocument/2006/relationships/image" Target="../media/image3.jpeg"/><Relationship Id="rId4" Type="http://schemas.openxmlformats.org/officeDocument/2006/relationships/image" Target="../media/image2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jpe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Relationship Id="rId6" Type="http://schemas.openxmlformats.org/officeDocument/2006/relationships/image" Target="../media/image3.jpeg"/><Relationship Id="rId5" Type="http://schemas.openxmlformats.org/officeDocument/2006/relationships/image" Target="../media/image41.gif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facebook.com/photo.php?pid=4122248&amp;id=582988906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2819400"/>
            <a:ext cx="4937125" cy="1887537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</a:pPr>
            <a:r>
              <a:rPr lang="en-US" sz="2800" dirty="0" smtClean="0"/>
              <a:t>Jude A. Benavides, Ph.D.</a:t>
            </a:r>
          </a:p>
          <a:p>
            <a:pPr algn="l" eaLnBrk="1" hangingPunct="1">
              <a:lnSpc>
                <a:spcPct val="80000"/>
              </a:lnSpc>
            </a:pPr>
            <a:endParaRPr lang="en-US" sz="2000" dirty="0" smtClean="0"/>
          </a:p>
          <a:p>
            <a:pPr algn="l" eaLnBrk="1" hangingPunct="1">
              <a:lnSpc>
                <a:spcPct val="80000"/>
              </a:lnSpc>
            </a:pPr>
            <a:endParaRPr lang="en-US" sz="1800" dirty="0" smtClean="0"/>
          </a:p>
          <a:p>
            <a:pPr algn="l" eaLnBrk="1" hangingPunct="1">
              <a:lnSpc>
                <a:spcPct val="80000"/>
              </a:lnSpc>
            </a:pPr>
            <a:r>
              <a:rPr lang="en-US" sz="1800" dirty="0" smtClean="0"/>
              <a:t>Department of Chemistry and </a:t>
            </a:r>
          </a:p>
          <a:p>
            <a:pPr algn="l" eaLnBrk="1" hangingPunct="1">
              <a:lnSpc>
                <a:spcPct val="80000"/>
              </a:lnSpc>
            </a:pPr>
            <a:r>
              <a:rPr lang="en-US" sz="1800" dirty="0" smtClean="0"/>
              <a:t>Environmental Sciences</a:t>
            </a:r>
          </a:p>
          <a:p>
            <a:pPr algn="l" eaLnBrk="1" hangingPunct="1">
              <a:lnSpc>
                <a:spcPct val="80000"/>
              </a:lnSpc>
            </a:pPr>
            <a:r>
              <a:rPr lang="en-US" sz="1800" dirty="0" smtClean="0"/>
              <a:t>The University of Texas at Brownsville</a:t>
            </a:r>
          </a:p>
          <a:p>
            <a:pPr algn="l" eaLnBrk="1" hangingPunct="1">
              <a:lnSpc>
                <a:spcPct val="80000"/>
              </a:lnSpc>
            </a:pPr>
            <a:r>
              <a:rPr lang="en-US" sz="1800" dirty="0" smtClean="0"/>
              <a:t>April 11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, 2012</a:t>
            </a: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4300" y="457200"/>
            <a:ext cx="9029700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dirty="0" smtClean="0">
                <a:solidFill>
                  <a:schemeClr val="tx2"/>
                </a:solidFill>
                <a:latin typeface="Arial Narrow" pitchFamily="34" charset="0"/>
              </a:rPr>
              <a:t>Hurricane Threat and Flood Mitigation</a:t>
            </a:r>
          </a:p>
          <a:p>
            <a:pPr algn="ctr"/>
            <a:r>
              <a:rPr lang="en-US" sz="3200" dirty="0" smtClean="0">
                <a:solidFill>
                  <a:schemeClr val="tx2"/>
                </a:solidFill>
                <a:latin typeface="Arial Narrow" pitchFamily="34" charset="0"/>
              </a:rPr>
              <a:t>In South Texas</a:t>
            </a:r>
            <a:endParaRPr lang="en-US" sz="3200" dirty="0">
              <a:solidFill>
                <a:schemeClr val="tx2"/>
              </a:solidFill>
              <a:latin typeface="Arial Narrow" pitchFamily="34" charset="0"/>
            </a:endParaRPr>
          </a:p>
        </p:txBody>
      </p:sp>
      <p:pic>
        <p:nvPicPr>
          <p:cNvPr id="5" name="Picture 2" descr="UTB SEAL orange"/>
          <p:cNvPicPr>
            <a:picLocks noChangeAspect="1" noChangeArrowheads="1"/>
          </p:cNvPicPr>
          <p:nvPr/>
        </p:nvPicPr>
        <p:blipFill>
          <a:blip r:embed="rId2" cstate="print"/>
          <a:srcRect r="19765"/>
          <a:stretch>
            <a:fillRect/>
          </a:stretch>
        </p:blipFill>
        <p:spPr bwMode="auto">
          <a:xfrm>
            <a:off x="228600" y="60198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377440"/>
            <a:ext cx="2123097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377440"/>
            <a:ext cx="1981200" cy="1482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261" y="4222955"/>
            <a:ext cx="2145957" cy="1431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379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/>
        </p:nvGraphicFramePr>
        <p:xfrm>
          <a:off x="16669" y="-14287"/>
          <a:ext cx="9110662" cy="6886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3"/>
          <p:cNvSpPr/>
          <p:nvPr/>
        </p:nvSpPr>
        <p:spPr>
          <a:xfrm>
            <a:off x="1100138" y="788988"/>
            <a:ext cx="3319462" cy="5175250"/>
          </a:xfrm>
          <a:prstGeom prst="rect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itchFamily="2" charset="2"/>
              </a:rPr>
              <a:t>&lt; ------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Gulf of Mexico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------  &gt;</a:t>
            </a:r>
          </a:p>
        </p:txBody>
      </p:sp>
      <p:sp>
        <p:nvSpPr>
          <p:cNvPr id="5" name="Rectangle 4"/>
          <p:cNvSpPr/>
          <p:nvPr/>
        </p:nvSpPr>
        <p:spPr>
          <a:xfrm>
            <a:off x="4419600" y="798513"/>
            <a:ext cx="2286000" cy="5175250"/>
          </a:xfrm>
          <a:prstGeom prst="rect">
            <a:avLst/>
          </a:pr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itchFamily="2" charset="2"/>
              </a:rPr>
              <a:t>&lt; --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S. Atlantic Coast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-- &gt;</a:t>
            </a:r>
          </a:p>
        </p:txBody>
      </p:sp>
      <p:sp>
        <p:nvSpPr>
          <p:cNvPr id="6" name="Rectangle 5"/>
          <p:cNvSpPr/>
          <p:nvPr/>
        </p:nvSpPr>
        <p:spPr>
          <a:xfrm>
            <a:off x="6705600" y="800100"/>
            <a:ext cx="1981200" cy="5175250"/>
          </a:xfrm>
          <a:prstGeom prst="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sym typeface="Wingdings" pitchFamily="2" charset="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sym typeface="Wingdings" pitchFamily="2" charset="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sym typeface="Wingdings" pitchFamily="2" charset="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sym typeface="Wingdings" pitchFamily="2" charset="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sym typeface="Wingdings" pitchFamily="2" charset="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sym typeface="Wingdings" pitchFamily="2" charset="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sym typeface="Wingdings" pitchFamily="2" charset="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itchFamily="2" charset="2"/>
              </a:rPr>
              <a:t>&lt; -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itchFamily="2" charset="2"/>
              </a:rPr>
              <a:t>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Atlantic Coast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&gt;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 rot="-5400000">
            <a:off x="580231" y="5279232"/>
            <a:ext cx="12350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Brownsville, TX</a:t>
            </a:r>
          </a:p>
        </p:txBody>
      </p:sp>
      <p:sp>
        <p:nvSpPr>
          <p:cNvPr id="8" name="TextBox 14"/>
          <p:cNvSpPr txBox="1">
            <a:spLocks noChangeArrowheads="1"/>
          </p:cNvSpPr>
          <p:nvPr/>
        </p:nvSpPr>
        <p:spPr bwMode="auto">
          <a:xfrm rot="-5400000">
            <a:off x="1029494" y="5279231"/>
            <a:ext cx="1235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Galveston, TX</a:t>
            </a: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 rot="-5400000">
            <a:off x="1486694" y="5279231"/>
            <a:ext cx="1235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New Orleans, LA</a:t>
            </a:r>
          </a:p>
        </p:txBody>
      </p:sp>
      <p:sp>
        <p:nvSpPr>
          <p:cNvPr id="10" name="TextBox 16"/>
          <p:cNvSpPr txBox="1">
            <a:spLocks noChangeArrowheads="1"/>
          </p:cNvSpPr>
          <p:nvPr/>
        </p:nvSpPr>
        <p:spPr bwMode="auto">
          <a:xfrm rot="-5400000">
            <a:off x="1867694" y="5279231"/>
            <a:ext cx="1235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Mobile, AL</a:t>
            </a:r>
          </a:p>
        </p:txBody>
      </p:sp>
      <p:sp>
        <p:nvSpPr>
          <p:cNvPr id="11" name="TextBox 17"/>
          <p:cNvSpPr txBox="1">
            <a:spLocks noChangeArrowheads="1"/>
          </p:cNvSpPr>
          <p:nvPr/>
        </p:nvSpPr>
        <p:spPr bwMode="auto">
          <a:xfrm rot="-5400000">
            <a:off x="2440781" y="5279232"/>
            <a:ext cx="12350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Panama City, FL</a:t>
            </a:r>
          </a:p>
        </p:txBody>
      </p:sp>
      <p:sp>
        <p:nvSpPr>
          <p:cNvPr id="12" name="TextBox 18"/>
          <p:cNvSpPr txBox="1">
            <a:spLocks noChangeArrowheads="1"/>
          </p:cNvSpPr>
          <p:nvPr/>
        </p:nvSpPr>
        <p:spPr bwMode="auto">
          <a:xfrm rot="-5400000">
            <a:off x="2917031" y="5285582"/>
            <a:ext cx="12350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St. Petersburg, FL</a:t>
            </a:r>
          </a:p>
        </p:txBody>
      </p:sp>
      <p:sp>
        <p:nvSpPr>
          <p:cNvPr id="13" name="TextBox 19"/>
          <p:cNvSpPr txBox="1">
            <a:spLocks noChangeArrowheads="1"/>
          </p:cNvSpPr>
          <p:nvPr/>
        </p:nvSpPr>
        <p:spPr bwMode="auto">
          <a:xfrm rot="-5400000">
            <a:off x="3745706" y="5285582"/>
            <a:ext cx="12350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Miami, FL</a:t>
            </a:r>
          </a:p>
        </p:txBody>
      </p:sp>
      <p:sp>
        <p:nvSpPr>
          <p:cNvPr id="14" name="TextBox 20"/>
          <p:cNvSpPr txBox="1">
            <a:spLocks noChangeArrowheads="1"/>
          </p:cNvSpPr>
          <p:nvPr/>
        </p:nvSpPr>
        <p:spPr bwMode="auto">
          <a:xfrm rot="-5400000">
            <a:off x="4267994" y="5285581"/>
            <a:ext cx="1235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Cocoa Beach, FL</a:t>
            </a:r>
          </a:p>
        </p:txBody>
      </p:sp>
      <p:sp>
        <p:nvSpPr>
          <p:cNvPr id="15" name="TextBox 21"/>
          <p:cNvSpPr txBox="1">
            <a:spLocks noChangeArrowheads="1"/>
          </p:cNvSpPr>
          <p:nvPr/>
        </p:nvSpPr>
        <p:spPr bwMode="auto">
          <a:xfrm rot="-5400000">
            <a:off x="4602956" y="5285582"/>
            <a:ext cx="12350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Jacksonville, FL</a:t>
            </a:r>
          </a:p>
        </p:txBody>
      </p:sp>
      <p:sp>
        <p:nvSpPr>
          <p:cNvPr id="16" name="TextBox 22"/>
          <p:cNvSpPr txBox="1">
            <a:spLocks noChangeArrowheads="1"/>
          </p:cNvSpPr>
          <p:nvPr/>
        </p:nvSpPr>
        <p:spPr bwMode="auto">
          <a:xfrm rot="-5400000">
            <a:off x="5107781" y="5285582"/>
            <a:ext cx="12350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Charleston, SC</a:t>
            </a:r>
          </a:p>
        </p:txBody>
      </p:sp>
      <p:sp>
        <p:nvSpPr>
          <p:cNvPr id="17" name="TextBox 23"/>
          <p:cNvSpPr txBox="1">
            <a:spLocks noChangeArrowheads="1"/>
          </p:cNvSpPr>
          <p:nvPr/>
        </p:nvSpPr>
        <p:spPr bwMode="auto">
          <a:xfrm rot="-5400000">
            <a:off x="5607844" y="5060156"/>
            <a:ext cx="137795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Cape</a:t>
            </a:r>
          </a:p>
          <a:p>
            <a:r>
              <a:rPr lang="en-US" sz="1000"/>
              <a:t>Hatteras, </a:t>
            </a:r>
          </a:p>
          <a:p>
            <a:r>
              <a:rPr lang="en-US" sz="1000"/>
              <a:t>NC</a:t>
            </a:r>
          </a:p>
        </p:txBody>
      </p:sp>
      <p:sp>
        <p:nvSpPr>
          <p:cNvPr id="18" name="TextBox 17"/>
          <p:cNvSpPr txBox="1"/>
          <p:nvPr/>
        </p:nvSpPr>
        <p:spPr>
          <a:xfrm rot="16200000">
            <a:off x="6069806" y="5201444"/>
            <a:ext cx="1235075" cy="414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rial" pitchFamily="34" charset="0"/>
                <a:cs typeface="Arial" pitchFamily="34" charset="0"/>
              </a:rPr>
              <a:t>Virginia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rial" pitchFamily="34" charset="0"/>
                <a:cs typeface="Arial" pitchFamily="34" charset="0"/>
              </a:rPr>
              <a:t>Beach, VA</a:t>
            </a:r>
          </a:p>
        </p:txBody>
      </p:sp>
      <p:sp>
        <p:nvSpPr>
          <p:cNvPr id="19" name="TextBox 25"/>
          <p:cNvSpPr txBox="1">
            <a:spLocks noChangeArrowheads="1"/>
          </p:cNvSpPr>
          <p:nvPr/>
        </p:nvSpPr>
        <p:spPr bwMode="auto">
          <a:xfrm rot="-5400000">
            <a:off x="6450806" y="5285582"/>
            <a:ext cx="12350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Atlantic City, NJ	</a:t>
            </a:r>
          </a:p>
        </p:txBody>
      </p:sp>
      <p:sp>
        <p:nvSpPr>
          <p:cNvPr id="20" name="TextBox 26"/>
          <p:cNvSpPr txBox="1">
            <a:spLocks noChangeArrowheads="1"/>
          </p:cNvSpPr>
          <p:nvPr/>
        </p:nvSpPr>
        <p:spPr bwMode="auto">
          <a:xfrm rot="-5400000">
            <a:off x="7108031" y="5295107"/>
            <a:ext cx="12350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Newport, RI</a:t>
            </a:r>
          </a:p>
        </p:txBody>
      </p:sp>
      <p:sp>
        <p:nvSpPr>
          <p:cNvPr id="21" name="TextBox 27"/>
          <p:cNvSpPr txBox="1">
            <a:spLocks noChangeArrowheads="1"/>
          </p:cNvSpPr>
          <p:nvPr/>
        </p:nvSpPr>
        <p:spPr bwMode="auto">
          <a:xfrm rot="-5400000">
            <a:off x="7955756" y="5295107"/>
            <a:ext cx="12350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Eastport, ME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94513" y="6446250"/>
            <a:ext cx="1807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Keim</a:t>
            </a:r>
            <a:r>
              <a:rPr lang="en-US" b="1" dirty="0" smtClean="0"/>
              <a:t> et al., 2007</a:t>
            </a:r>
            <a:endParaRPr lang="en-US" b="1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cture1.e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722" y="0"/>
            <a:ext cx="7695478" cy="6334045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 flipV="1">
            <a:off x="1845040" y="3597639"/>
            <a:ext cx="6264639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828800" y="4176010"/>
            <a:ext cx="6264639" cy="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1828800" y="4761875"/>
            <a:ext cx="6264639" cy="1"/>
          </a:xfrm>
          <a:prstGeom prst="line">
            <a:avLst/>
          </a:prstGeom>
          <a:ln w="38100">
            <a:solidFill>
              <a:srgbClr val="99C3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UTB SEAL orange"/>
          <p:cNvPicPr>
            <a:picLocks noChangeAspect="1" noChangeArrowheads="1"/>
          </p:cNvPicPr>
          <p:nvPr/>
        </p:nvPicPr>
        <p:blipFill>
          <a:blip r:embed="rId4" cstate="print"/>
          <a:srcRect r="19765"/>
          <a:stretch>
            <a:fillRect/>
          </a:stretch>
        </p:blipFill>
        <p:spPr bwMode="auto">
          <a:xfrm>
            <a:off x="228600" y="60198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b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 descr="UTB SEAL orange"/>
          <p:cNvPicPr>
            <a:picLocks noChangeAspect="1" noChangeArrowheads="1"/>
          </p:cNvPicPr>
          <p:nvPr/>
        </p:nvPicPr>
        <p:blipFill>
          <a:blip r:embed="rId3" cstate="print"/>
          <a:srcRect r="19765"/>
          <a:stretch>
            <a:fillRect/>
          </a:stretch>
        </p:blipFill>
        <p:spPr bwMode="auto">
          <a:xfrm>
            <a:off x="228600" y="60198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Brownsville_historical_hurricane_track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762000"/>
            <a:ext cx="9144000" cy="43116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67400" y="5077359"/>
            <a:ext cx="30053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NOAA Coastal Services Center </a:t>
            </a:r>
          </a:p>
          <a:p>
            <a:r>
              <a:rPr lang="en-US" dirty="0" smtClean="0"/>
              <a:t>Online Historical Data Tracker</a:t>
            </a:r>
          </a:p>
          <a:p>
            <a:r>
              <a:rPr lang="en-US" dirty="0" smtClean="0"/>
              <a:t>www.csc.noaa.gov/hurricanes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417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04800"/>
            <a:ext cx="6781800" cy="5715000"/>
          </a:xfrm>
          <a:prstGeom prst="rect">
            <a:avLst/>
          </a:prstGeom>
          <a:noFill/>
        </p:spPr>
      </p:pic>
      <p:pic>
        <p:nvPicPr>
          <p:cNvPr id="4" name="Picture 2" descr="UTB SEAL orange"/>
          <p:cNvPicPr>
            <a:picLocks noChangeAspect="1" noChangeArrowheads="1"/>
          </p:cNvPicPr>
          <p:nvPr/>
        </p:nvPicPr>
        <p:blipFill>
          <a:blip r:embed="rId4" cstate="print"/>
          <a:srcRect r="19765"/>
          <a:stretch>
            <a:fillRect/>
          </a:stretch>
        </p:blipFill>
        <p:spPr bwMode="auto">
          <a:xfrm>
            <a:off x="228600" y="60198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 descr="http://www.sciencephoto.com/image/163372/large/E1550020-GOES_satellite_image_of_Hurricane_Allen-SP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751" y="345744"/>
            <a:ext cx="8117283" cy="61722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upload.wikimedia.org/wikipedia/commons/f/f3/Beulah1967filledrainblk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57200"/>
            <a:ext cx="7162800" cy="5472354"/>
          </a:xfrm>
          <a:prstGeom prst="rect">
            <a:avLst/>
          </a:prstGeom>
          <a:noFill/>
        </p:spPr>
      </p:pic>
      <p:pic>
        <p:nvPicPr>
          <p:cNvPr id="5" name="Picture 2" descr="UTB SEAL orange"/>
          <p:cNvPicPr>
            <a:picLocks noChangeAspect="1" noChangeArrowheads="1"/>
          </p:cNvPicPr>
          <p:nvPr/>
        </p:nvPicPr>
        <p:blipFill>
          <a:blip r:embed="rId4" cstate="print"/>
          <a:srcRect r="19765"/>
          <a:stretch>
            <a:fillRect/>
          </a:stretch>
        </p:blipFill>
        <p:spPr bwMode="auto">
          <a:xfrm>
            <a:off x="228600" y="60198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ile:Allen1980rain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339724"/>
            <a:ext cx="6705600" cy="6095076"/>
          </a:xfrm>
          <a:prstGeom prst="rect">
            <a:avLst/>
          </a:prstGeom>
          <a:noFill/>
        </p:spPr>
      </p:pic>
      <p:pic>
        <p:nvPicPr>
          <p:cNvPr id="3" name="Picture 2" descr="UTB SEAL orange"/>
          <p:cNvPicPr>
            <a:picLocks noChangeAspect="1" noChangeArrowheads="1"/>
          </p:cNvPicPr>
          <p:nvPr/>
        </p:nvPicPr>
        <p:blipFill>
          <a:blip r:embed="rId5" cstate="print"/>
          <a:srcRect r="19765"/>
          <a:stretch>
            <a:fillRect/>
          </a:stretch>
        </p:blipFill>
        <p:spPr bwMode="auto">
          <a:xfrm>
            <a:off x="228600" y="60198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14400"/>
            <a:ext cx="7620000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UTB SEAL orange"/>
          <p:cNvPicPr>
            <a:picLocks noChangeAspect="1" noChangeArrowheads="1"/>
          </p:cNvPicPr>
          <p:nvPr/>
        </p:nvPicPr>
        <p:blipFill>
          <a:blip r:embed="rId3" cstate="print"/>
          <a:srcRect r="19765"/>
          <a:stretch>
            <a:fillRect/>
          </a:stretch>
        </p:blipFill>
        <p:spPr bwMode="auto">
          <a:xfrm>
            <a:off x="228600" y="60198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6036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3" y="533398"/>
            <a:ext cx="6528847" cy="542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472" y="381000"/>
            <a:ext cx="2648728" cy="408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095489" y="402550"/>
            <a:ext cx="143924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Amistad Dam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176216" y="3641630"/>
            <a:ext cx="1277786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Falcon Dam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672" y="4636451"/>
            <a:ext cx="2572528" cy="1924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34308" y="6198327"/>
            <a:ext cx="219925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err="1" smtClean="0"/>
              <a:t>Marte</a:t>
            </a:r>
            <a:r>
              <a:rPr lang="en-US" dirty="0" smtClean="0"/>
              <a:t> R. Gomez Dam</a:t>
            </a:r>
            <a:endParaRPr lang="en-US" dirty="0"/>
          </a:p>
        </p:txBody>
      </p:sp>
      <p:pic>
        <p:nvPicPr>
          <p:cNvPr id="8" name="Picture 7" descr="UTB SEAL orange"/>
          <p:cNvPicPr>
            <a:picLocks noChangeAspect="1" noChangeArrowheads="1"/>
          </p:cNvPicPr>
          <p:nvPr/>
        </p:nvPicPr>
        <p:blipFill>
          <a:blip r:embed="rId5" cstate="print"/>
          <a:srcRect r="19765"/>
          <a:stretch>
            <a:fillRect/>
          </a:stretch>
        </p:blipFill>
        <p:spPr bwMode="auto">
          <a:xfrm>
            <a:off x="228600" y="60198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788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5791200" y="1416050"/>
            <a:ext cx="6362700" cy="10668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Lower Rio Grande River Flood Control Project</a:t>
            </a:r>
            <a:r>
              <a:rPr lang="en-US" sz="4000" dirty="0" smtClean="0"/>
              <a:t> </a:t>
            </a:r>
            <a:br>
              <a:rPr lang="en-US" sz="4000" dirty="0" smtClean="0"/>
            </a:br>
            <a:r>
              <a:rPr lang="en-US" sz="2400" dirty="0" smtClean="0"/>
              <a:t>(Dams, Diversion / by-pass channels, levees)</a:t>
            </a:r>
            <a:endParaRPr lang="en-US" sz="4000" dirty="0" smtClean="0"/>
          </a:p>
        </p:txBody>
      </p:sp>
      <p:grpSp>
        <p:nvGrpSpPr>
          <p:cNvPr id="6147" name="Group 2"/>
          <p:cNvGrpSpPr>
            <a:grpSpLocks/>
          </p:cNvGrpSpPr>
          <p:nvPr/>
        </p:nvGrpSpPr>
        <p:grpSpPr bwMode="auto">
          <a:xfrm>
            <a:off x="0" y="2397125"/>
            <a:ext cx="9144000" cy="4384675"/>
            <a:chOff x="0" y="1229494"/>
            <a:chExt cx="9144000" cy="4383906"/>
          </a:xfrm>
        </p:grpSpPr>
        <p:pic>
          <p:nvPicPr>
            <p:cNvPr id="614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10187" t="20000" r="8119" b="17332"/>
            <a:stretch>
              <a:fillRect/>
            </a:stretch>
          </p:blipFill>
          <p:spPr bwMode="auto">
            <a:xfrm>
              <a:off x="0" y="1229494"/>
              <a:ext cx="9144000" cy="4383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0" name="Freeform 4"/>
            <p:cNvSpPr>
              <a:spLocks/>
            </p:cNvSpPr>
            <p:nvPr/>
          </p:nvSpPr>
          <p:spPr bwMode="auto">
            <a:xfrm>
              <a:off x="25400" y="3479800"/>
              <a:ext cx="9118600" cy="1244600"/>
            </a:xfrm>
            <a:custGeom>
              <a:avLst/>
              <a:gdLst>
                <a:gd name="T0" fmla="*/ 0 w 9118600"/>
                <a:gd name="T1" fmla="*/ 101600 h 1244600"/>
                <a:gd name="T2" fmla="*/ 723900 w 9118600"/>
                <a:gd name="T3" fmla="*/ 0 h 1244600"/>
                <a:gd name="T4" fmla="*/ 1460500 w 9118600"/>
                <a:gd name="T5" fmla="*/ 342900 h 1244600"/>
                <a:gd name="T6" fmla="*/ 1866900 w 9118600"/>
                <a:gd name="T7" fmla="*/ 355600 h 1244600"/>
                <a:gd name="T8" fmla="*/ 2184400 w 9118600"/>
                <a:gd name="T9" fmla="*/ 330200 h 1244600"/>
                <a:gd name="T10" fmla="*/ 2540000 w 9118600"/>
                <a:gd name="T11" fmla="*/ 406400 h 1244600"/>
                <a:gd name="T12" fmla="*/ 2819400 w 9118600"/>
                <a:gd name="T13" fmla="*/ 393700 h 1244600"/>
                <a:gd name="T14" fmla="*/ 3136900 w 9118600"/>
                <a:gd name="T15" fmla="*/ 622300 h 1244600"/>
                <a:gd name="T16" fmla="*/ 3403600 w 9118600"/>
                <a:gd name="T17" fmla="*/ 914400 h 1244600"/>
                <a:gd name="T18" fmla="*/ 3644899 w 9118600"/>
                <a:gd name="T19" fmla="*/ 1104900 h 1244600"/>
                <a:gd name="T20" fmla="*/ 3898899 w 9118600"/>
                <a:gd name="T21" fmla="*/ 1155700 h 1244600"/>
                <a:gd name="T22" fmla="*/ 4216400 w 9118600"/>
                <a:gd name="T23" fmla="*/ 1181100 h 1244600"/>
                <a:gd name="T24" fmla="*/ 4572000 w 9118600"/>
                <a:gd name="T25" fmla="*/ 1244600 h 1244600"/>
                <a:gd name="T26" fmla="*/ 4914900 w 9118600"/>
                <a:gd name="T27" fmla="*/ 1168400 h 1244600"/>
                <a:gd name="T28" fmla="*/ 5308600 w 9118600"/>
                <a:gd name="T29" fmla="*/ 977900 h 1244600"/>
                <a:gd name="T30" fmla="*/ 6032499 w 9118600"/>
                <a:gd name="T31" fmla="*/ 762000 h 1244600"/>
                <a:gd name="T32" fmla="*/ 6489699 w 9118600"/>
                <a:gd name="T33" fmla="*/ 812800 h 1244600"/>
                <a:gd name="T34" fmla="*/ 6934199 w 9118600"/>
                <a:gd name="T35" fmla="*/ 800100 h 1244600"/>
                <a:gd name="T36" fmla="*/ 7492999 w 9118600"/>
                <a:gd name="T37" fmla="*/ 914400 h 1244600"/>
                <a:gd name="T38" fmla="*/ 8077198 w 9118600"/>
                <a:gd name="T39" fmla="*/ 1168400 h 1244600"/>
                <a:gd name="T40" fmla="*/ 8521696 w 9118600"/>
                <a:gd name="T41" fmla="*/ 1244600 h 1244600"/>
                <a:gd name="T42" fmla="*/ 8750296 w 9118600"/>
                <a:gd name="T43" fmla="*/ 1079500 h 1244600"/>
                <a:gd name="T44" fmla="*/ 9042400 w 9118600"/>
                <a:gd name="T45" fmla="*/ 723900 h 1244600"/>
                <a:gd name="T46" fmla="*/ 9118600 w 9118600"/>
                <a:gd name="T47" fmla="*/ 647700 h 124460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9118600" h="1244600">
                  <a:moveTo>
                    <a:pt x="0" y="101600"/>
                  </a:moveTo>
                  <a:lnTo>
                    <a:pt x="723900" y="0"/>
                  </a:lnTo>
                  <a:lnTo>
                    <a:pt x="1460500" y="342900"/>
                  </a:lnTo>
                  <a:lnTo>
                    <a:pt x="1866900" y="355600"/>
                  </a:lnTo>
                  <a:lnTo>
                    <a:pt x="2184400" y="330200"/>
                  </a:lnTo>
                  <a:lnTo>
                    <a:pt x="2540000" y="406400"/>
                  </a:lnTo>
                  <a:lnTo>
                    <a:pt x="2819400" y="393700"/>
                  </a:lnTo>
                  <a:lnTo>
                    <a:pt x="3136900" y="622300"/>
                  </a:lnTo>
                  <a:lnTo>
                    <a:pt x="3403600" y="914400"/>
                  </a:lnTo>
                  <a:lnTo>
                    <a:pt x="3644900" y="1104900"/>
                  </a:lnTo>
                  <a:lnTo>
                    <a:pt x="3898900" y="1155700"/>
                  </a:lnTo>
                  <a:lnTo>
                    <a:pt x="4216400" y="1181100"/>
                  </a:lnTo>
                  <a:lnTo>
                    <a:pt x="4572000" y="1244600"/>
                  </a:lnTo>
                  <a:lnTo>
                    <a:pt x="4914900" y="1168400"/>
                  </a:lnTo>
                  <a:lnTo>
                    <a:pt x="5308600" y="977900"/>
                  </a:lnTo>
                  <a:lnTo>
                    <a:pt x="6032500" y="762000"/>
                  </a:lnTo>
                  <a:lnTo>
                    <a:pt x="6489700" y="812800"/>
                  </a:lnTo>
                  <a:lnTo>
                    <a:pt x="6934200" y="800100"/>
                  </a:lnTo>
                  <a:lnTo>
                    <a:pt x="7493000" y="914400"/>
                  </a:lnTo>
                  <a:lnTo>
                    <a:pt x="8077200" y="1168400"/>
                  </a:lnTo>
                  <a:lnTo>
                    <a:pt x="8521700" y="1244600"/>
                  </a:lnTo>
                  <a:lnTo>
                    <a:pt x="8750300" y="1079500"/>
                  </a:lnTo>
                  <a:lnTo>
                    <a:pt x="9042400" y="723900"/>
                  </a:lnTo>
                  <a:lnTo>
                    <a:pt x="9118600" y="647700"/>
                  </a:lnTo>
                </a:path>
              </a:pathLst>
            </a:custGeom>
            <a:noFill/>
            <a:ln w="152400" cap="flat" cmpd="sng" algn="ctr">
              <a:solidFill>
                <a:srgbClr val="00499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pic>
        <p:nvPicPr>
          <p:cNvPr id="6148" name="Picture 5" descr="Alex_hurricane_satimage.jpg"/>
          <p:cNvPicPr>
            <a:picLocks noChangeAspect="1"/>
          </p:cNvPicPr>
          <p:nvPr/>
        </p:nvPicPr>
        <p:blipFill>
          <a:blip r:embed="rId3" cstate="print"/>
          <a:srcRect t="6389" b="12222"/>
          <a:stretch>
            <a:fillRect/>
          </a:stretch>
        </p:blipFill>
        <p:spPr bwMode="auto">
          <a:xfrm>
            <a:off x="6824663" y="0"/>
            <a:ext cx="2319337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5400" y="304800"/>
            <a:ext cx="6223000" cy="2062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en-US" sz="1600" b="1" dirty="0" smtClean="0">
                <a:solidFill>
                  <a:srgbClr val="FF0000"/>
                </a:solidFill>
              </a:rPr>
              <a:t>250,000 cubic feet per second (</a:t>
            </a:r>
            <a:r>
              <a:rPr lang="en-US" sz="1600" b="1" dirty="0" err="1" smtClean="0">
                <a:solidFill>
                  <a:srgbClr val="FF0000"/>
                </a:solidFill>
              </a:rPr>
              <a:t>cfs</a:t>
            </a:r>
            <a:r>
              <a:rPr lang="en-US" sz="1600" b="1" dirty="0" smtClean="0">
                <a:solidFill>
                  <a:srgbClr val="FF0000"/>
                </a:solidFill>
              </a:rPr>
              <a:t>) at Rio Grande City (inflow to </a:t>
            </a:r>
            <a:r>
              <a:rPr lang="en-US" sz="1600" b="1" dirty="0" err="1" smtClean="0">
                <a:solidFill>
                  <a:srgbClr val="FF0000"/>
                </a:solidFill>
              </a:rPr>
              <a:t>Anzalduas</a:t>
            </a:r>
            <a:r>
              <a:rPr lang="en-US" sz="1600" b="1" dirty="0" smtClean="0">
                <a:solidFill>
                  <a:srgbClr val="FF0000"/>
                </a:solidFill>
              </a:rPr>
              <a:t> Dam);</a:t>
            </a:r>
          </a:p>
          <a:p>
            <a:pPr lvl="0"/>
            <a:r>
              <a:rPr lang="en-US" sz="1600" dirty="0" smtClean="0"/>
              <a:t>105,000 </a:t>
            </a:r>
            <a:r>
              <a:rPr lang="en-US" sz="1600" dirty="0" err="1" smtClean="0"/>
              <a:t>cfs</a:t>
            </a:r>
            <a:r>
              <a:rPr lang="en-US" sz="1600" dirty="0" smtClean="0"/>
              <a:t> for diversion by </a:t>
            </a:r>
            <a:r>
              <a:rPr lang="en-US" sz="1600" dirty="0" err="1" smtClean="0"/>
              <a:t>Anzalduas</a:t>
            </a:r>
            <a:r>
              <a:rPr lang="en-US" sz="1600" dirty="0" smtClean="0"/>
              <a:t> to the U.S. floodway (Main floodway)</a:t>
            </a:r>
          </a:p>
          <a:p>
            <a:pPr lvl="0"/>
            <a:r>
              <a:rPr lang="en-US" sz="1600" dirty="0" smtClean="0"/>
              <a:t>105,000 </a:t>
            </a:r>
            <a:r>
              <a:rPr lang="en-US" sz="1600" dirty="0" err="1" smtClean="0"/>
              <a:t>cfs</a:t>
            </a:r>
            <a:r>
              <a:rPr lang="en-US" sz="1600" dirty="0" smtClean="0"/>
              <a:t> for diversion by </a:t>
            </a:r>
            <a:r>
              <a:rPr lang="en-US" sz="1600" dirty="0" err="1" smtClean="0"/>
              <a:t>Retamal</a:t>
            </a:r>
            <a:r>
              <a:rPr lang="en-US" sz="1600" dirty="0" smtClean="0"/>
              <a:t> to the Mexican floodway</a:t>
            </a:r>
          </a:p>
          <a:p>
            <a:pPr lvl="0"/>
            <a:r>
              <a:rPr lang="en-US" sz="1600" dirty="0" smtClean="0"/>
              <a:t>84,000 </a:t>
            </a:r>
            <a:r>
              <a:rPr lang="en-US" sz="1600" dirty="0" err="1" smtClean="0"/>
              <a:t>cfs</a:t>
            </a:r>
            <a:r>
              <a:rPr lang="en-US" sz="1600" dirty="0" smtClean="0"/>
              <a:t> in the North Floodway (diverted from the Arroyo Colorado)</a:t>
            </a:r>
          </a:p>
          <a:p>
            <a:pPr lvl="0"/>
            <a:r>
              <a:rPr lang="en-US" sz="1600" dirty="0" smtClean="0"/>
              <a:t>21,000 </a:t>
            </a:r>
            <a:r>
              <a:rPr lang="en-US" sz="1600" dirty="0" err="1" smtClean="0"/>
              <a:t>cfs</a:t>
            </a:r>
            <a:r>
              <a:rPr lang="en-US" sz="1600" dirty="0" smtClean="0"/>
              <a:t> in the Arroyo Colorado at Harlingen</a:t>
            </a:r>
          </a:p>
          <a:p>
            <a:pPr lvl="0"/>
            <a:r>
              <a:rPr lang="en-US" sz="1600" dirty="0" smtClean="0"/>
              <a:t>20,000 </a:t>
            </a:r>
            <a:r>
              <a:rPr lang="en-US" sz="1600" dirty="0" err="1" smtClean="0"/>
              <a:t>cfs</a:t>
            </a:r>
            <a:r>
              <a:rPr lang="en-US" sz="1600" dirty="0" smtClean="0"/>
              <a:t> in the Rio Grande at Brownsville / Matamoros.</a:t>
            </a:r>
            <a:endParaRPr lang="en-US" sz="1600" dirty="0"/>
          </a:p>
        </p:txBody>
      </p:sp>
      <p:cxnSp>
        <p:nvCxnSpPr>
          <p:cNvPr id="3" name="Curved Connector 2"/>
          <p:cNvCxnSpPr/>
          <p:nvPr/>
        </p:nvCxnSpPr>
        <p:spPr>
          <a:xfrm>
            <a:off x="914400" y="4495800"/>
            <a:ext cx="1295400" cy="228600"/>
          </a:xfrm>
          <a:prstGeom prst="curvedConnector3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32322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Lower Rio Grande Valley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43560" y="1823720"/>
            <a:ext cx="38100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Lower Rio Grande Valley (LRGV)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Population (2010): 1.3 Million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Population (2020 </a:t>
            </a:r>
            <a:r>
              <a:rPr lang="en-US" sz="1800" dirty="0" err="1" smtClean="0"/>
              <a:t>est</a:t>
            </a:r>
            <a:r>
              <a:rPr lang="en-US" sz="1800" dirty="0" smtClean="0"/>
              <a:t>):  1.78 Million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Including Matamoros and Reynosa, Mexico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Pop (2010):  2.1 Million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Pop (2020):  ~ 2.7 Million</a:t>
            </a:r>
          </a:p>
          <a:p>
            <a:pPr lvl="1" eaLnBrk="1" hangingPunct="1">
              <a:lnSpc>
                <a:spcPct val="90000"/>
              </a:lnSpc>
            </a:pPr>
            <a:endParaRPr lang="en-US" sz="1800" dirty="0" smtClean="0"/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324" y="1838960"/>
            <a:ext cx="4794396" cy="4679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reeform 4"/>
          <p:cNvSpPr/>
          <p:nvPr/>
        </p:nvSpPr>
        <p:spPr bwMode="auto">
          <a:xfrm>
            <a:off x="7007352" y="6092952"/>
            <a:ext cx="725424" cy="411480"/>
          </a:xfrm>
          <a:custGeom>
            <a:avLst/>
            <a:gdLst>
              <a:gd name="connsiteX0" fmla="*/ 615696 w 725424"/>
              <a:gd name="connsiteY0" fmla="*/ 85344 h 411480"/>
              <a:gd name="connsiteX1" fmla="*/ 435864 w 725424"/>
              <a:gd name="connsiteY1" fmla="*/ 85344 h 411480"/>
              <a:gd name="connsiteX2" fmla="*/ 414528 w 725424"/>
              <a:gd name="connsiteY2" fmla="*/ 12192 h 411480"/>
              <a:gd name="connsiteX3" fmla="*/ 85344 w 725424"/>
              <a:gd name="connsiteY3" fmla="*/ 0 h 411480"/>
              <a:gd name="connsiteX4" fmla="*/ 0 w 725424"/>
              <a:gd name="connsiteY4" fmla="*/ 85344 h 411480"/>
              <a:gd name="connsiteX5" fmla="*/ 9144 w 725424"/>
              <a:gd name="connsiteY5" fmla="*/ 146304 h 411480"/>
              <a:gd name="connsiteX6" fmla="*/ 39624 w 725424"/>
              <a:gd name="connsiteY6" fmla="*/ 176784 h 411480"/>
              <a:gd name="connsiteX7" fmla="*/ 106680 w 725424"/>
              <a:gd name="connsiteY7" fmla="*/ 192024 h 411480"/>
              <a:gd name="connsiteX8" fmla="*/ 143256 w 725424"/>
              <a:gd name="connsiteY8" fmla="*/ 207264 h 411480"/>
              <a:gd name="connsiteX9" fmla="*/ 158496 w 725424"/>
              <a:gd name="connsiteY9" fmla="*/ 228600 h 411480"/>
              <a:gd name="connsiteX10" fmla="*/ 179832 w 725424"/>
              <a:gd name="connsiteY10" fmla="*/ 246888 h 411480"/>
              <a:gd name="connsiteX11" fmla="*/ 213360 w 725424"/>
              <a:gd name="connsiteY11" fmla="*/ 243840 h 411480"/>
              <a:gd name="connsiteX12" fmla="*/ 249936 w 725424"/>
              <a:gd name="connsiteY12" fmla="*/ 259080 h 411480"/>
              <a:gd name="connsiteX13" fmla="*/ 271272 w 725424"/>
              <a:gd name="connsiteY13" fmla="*/ 265176 h 411480"/>
              <a:gd name="connsiteX14" fmla="*/ 298704 w 725424"/>
              <a:gd name="connsiteY14" fmla="*/ 283464 h 411480"/>
              <a:gd name="connsiteX15" fmla="*/ 320040 w 725424"/>
              <a:gd name="connsiteY15" fmla="*/ 301752 h 411480"/>
              <a:gd name="connsiteX16" fmla="*/ 344424 w 725424"/>
              <a:gd name="connsiteY16" fmla="*/ 323088 h 411480"/>
              <a:gd name="connsiteX17" fmla="*/ 371856 w 725424"/>
              <a:gd name="connsiteY17" fmla="*/ 323088 h 411480"/>
              <a:gd name="connsiteX18" fmla="*/ 390144 w 725424"/>
              <a:gd name="connsiteY18" fmla="*/ 329184 h 411480"/>
              <a:gd name="connsiteX19" fmla="*/ 423672 w 725424"/>
              <a:gd name="connsiteY19" fmla="*/ 316992 h 411480"/>
              <a:gd name="connsiteX20" fmla="*/ 469392 w 725424"/>
              <a:gd name="connsiteY20" fmla="*/ 329184 h 411480"/>
              <a:gd name="connsiteX21" fmla="*/ 496824 w 725424"/>
              <a:gd name="connsiteY21" fmla="*/ 338328 h 411480"/>
              <a:gd name="connsiteX22" fmla="*/ 524256 w 725424"/>
              <a:gd name="connsiteY22" fmla="*/ 341376 h 411480"/>
              <a:gd name="connsiteX23" fmla="*/ 539496 w 725424"/>
              <a:gd name="connsiteY23" fmla="*/ 347472 h 411480"/>
              <a:gd name="connsiteX24" fmla="*/ 557784 w 725424"/>
              <a:gd name="connsiteY24" fmla="*/ 359664 h 411480"/>
              <a:gd name="connsiteX25" fmla="*/ 582168 w 725424"/>
              <a:gd name="connsiteY25" fmla="*/ 377952 h 411480"/>
              <a:gd name="connsiteX26" fmla="*/ 597408 w 725424"/>
              <a:gd name="connsiteY26" fmla="*/ 387096 h 411480"/>
              <a:gd name="connsiteX27" fmla="*/ 612648 w 725424"/>
              <a:gd name="connsiteY27" fmla="*/ 396240 h 411480"/>
              <a:gd name="connsiteX28" fmla="*/ 621792 w 725424"/>
              <a:gd name="connsiteY28" fmla="*/ 411480 h 411480"/>
              <a:gd name="connsiteX29" fmla="*/ 658368 w 725424"/>
              <a:gd name="connsiteY29" fmla="*/ 390144 h 411480"/>
              <a:gd name="connsiteX30" fmla="*/ 701040 w 725424"/>
              <a:gd name="connsiteY30" fmla="*/ 350520 h 411480"/>
              <a:gd name="connsiteX31" fmla="*/ 725424 w 725424"/>
              <a:gd name="connsiteY31" fmla="*/ 362712 h 411480"/>
              <a:gd name="connsiteX32" fmla="*/ 716280 w 725424"/>
              <a:gd name="connsiteY32" fmla="*/ 277368 h 411480"/>
              <a:gd name="connsiteX33" fmla="*/ 701040 w 725424"/>
              <a:gd name="connsiteY33" fmla="*/ 204216 h 411480"/>
              <a:gd name="connsiteX34" fmla="*/ 676656 w 725424"/>
              <a:gd name="connsiteY34" fmla="*/ 131064 h 411480"/>
              <a:gd name="connsiteX35" fmla="*/ 664464 w 725424"/>
              <a:gd name="connsiteY35" fmla="*/ 67056 h 411480"/>
              <a:gd name="connsiteX36" fmla="*/ 615696 w 725424"/>
              <a:gd name="connsiteY36" fmla="*/ 85344 h 41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725424" h="411480">
                <a:moveTo>
                  <a:pt x="615696" y="85344"/>
                </a:moveTo>
                <a:lnTo>
                  <a:pt x="435864" y="85344"/>
                </a:lnTo>
                <a:lnTo>
                  <a:pt x="414528" y="12192"/>
                </a:lnTo>
                <a:lnTo>
                  <a:pt x="85344" y="0"/>
                </a:lnTo>
                <a:lnTo>
                  <a:pt x="0" y="85344"/>
                </a:lnTo>
                <a:lnTo>
                  <a:pt x="9144" y="146304"/>
                </a:lnTo>
                <a:lnTo>
                  <a:pt x="39624" y="176784"/>
                </a:lnTo>
                <a:lnTo>
                  <a:pt x="106680" y="192024"/>
                </a:lnTo>
                <a:lnTo>
                  <a:pt x="143256" y="207264"/>
                </a:lnTo>
                <a:lnTo>
                  <a:pt x="158496" y="228600"/>
                </a:lnTo>
                <a:lnTo>
                  <a:pt x="179832" y="246888"/>
                </a:lnTo>
                <a:lnTo>
                  <a:pt x="213360" y="243840"/>
                </a:lnTo>
                <a:lnTo>
                  <a:pt x="249936" y="259080"/>
                </a:lnTo>
                <a:lnTo>
                  <a:pt x="271272" y="265176"/>
                </a:lnTo>
                <a:lnTo>
                  <a:pt x="298704" y="283464"/>
                </a:lnTo>
                <a:lnTo>
                  <a:pt x="320040" y="301752"/>
                </a:lnTo>
                <a:lnTo>
                  <a:pt x="344424" y="323088"/>
                </a:lnTo>
                <a:lnTo>
                  <a:pt x="371856" y="323088"/>
                </a:lnTo>
                <a:lnTo>
                  <a:pt x="390144" y="329184"/>
                </a:lnTo>
                <a:lnTo>
                  <a:pt x="423672" y="316992"/>
                </a:lnTo>
                <a:lnTo>
                  <a:pt x="469392" y="329184"/>
                </a:lnTo>
                <a:lnTo>
                  <a:pt x="496824" y="338328"/>
                </a:lnTo>
                <a:lnTo>
                  <a:pt x="524256" y="341376"/>
                </a:lnTo>
                <a:lnTo>
                  <a:pt x="539496" y="347472"/>
                </a:lnTo>
                <a:lnTo>
                  <a:pt x="557784" y="359664"/>
                </a:lnTo>
                <a:lnTo>
                  <a:pt x="582168" y="377952"/>
                </a:lnTo>
                <a:lnTo>
                  <a:pt x="597408" y="387096"/>
                </a:lnTo>
                <a:lnTo>
                  <a:pt x="612648" y="396240"/>
                </a:lnTo>
                <a:lnTo>
                  <a:pt x="621792" y="411480"/>
                </a:lnTo>
                <a:lnTo>
                  <a:pt x="658368" y="390144"/>
                </a:lnTo>
                <a:lnTo>
                  <a:pt x="701040" y="350520"/>
                </a:lnTo>
                <a:lnTo>
                  <a:pt x="725424" y="362712"/>
                </a:lnTo>
                <a:lnTo>
                  <a:pt x="716280" y="277368"/>
                </a:lnTo>
                <a:lnTo>
                  <a:pt x="701040" y="204216"/>
                </a:lnTo>
                <a:lnTo>
                  <a:pt x="676656" y="131064"/>
                </a:lnTo>
                <a:lnTo>
                  <a:pt x="664464" y="67056"/>
                </a:lnTo>
                <a:lnTo>
                  <a:pt x="615696" y="85344"/>
                </a:lnTo>
                <a:close/>
              </a:path>
            </a:pathLst>
          </a:custGeom>
          <a:noFill/>
          <a:ln w="285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7" name="Picture 6" descr="UTB SEAL orange"/>
          <p:cNvPicPr>
            <a:picLocks noChangeAspect="1" noChangeArrowheads="1"/>
          </p:cNvPicPr>
          <p:nvPr/>
        </p:nvPicPr>
        <p:blipFill>
          <a:blip r:embed="rId3" cstate="print"/>
          <a:srcRect r="19765"/>
          <a:stretch>
            <a:fillRect/>
          </a:stretch>
        </p:blipFill>
        <p:spPr bwMode="auto">
          <a:xfrm>
            <a:off x="228600" y="60198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505090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5791200" y="1416050"/>
            <a:ext cx="6362700" cy="10668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Lower Rio Grande River Flood Control Project</a:t>
            </a:r>
            <a:r>
              <a:rPr lang="en-US" sz="4000" dirty="0" smtClean="0"/>
              <a:t> </a:t>
            </a:r>
            <a:br>
              <a:rPr lang="en-US" sz="4000" dirty="0" smtClean="0"/>
            </a:br>
            <a:r>
              <a:rPr lang="en-US" sz="2400" dirty="0" smtClean="0"/>
              <a:t>(Dams, Diversion / by-pass channels, levees)</a:t>
            </a:r>
            <a:endParaRPr lang="en-US" sz="4000" dirty="0" smtClean="0"/>
          </a:p>
        </p:txBody>
      </p:sp>
      <p:grpSp>
        <p:nvGrpSpPr>
          <p:cNvPr id="6147" name="Group 2"/>
          <p:cNvGrpSpPr>
            <a:grpSpLocks/>
          </p:cNvGrpSpPr>
          <p:nvPr/>
        </p:nvGrpSpPr>
        <p:grpSpPr bwMode="auto">
          <a:xfrm>
            <a:off x="0" y="2397125"/>
            <a:ext cx="9144000" cy="4384675"/>
            <a:chOff x="0" y="1229494"/>
            <a:chExt cx="9144000" cy="4383906"/>
          </a:xfrm>
        </p:grpSpPr>
        <p:pic>
          <p:nvPicPr>
            <p:cNvPr id="614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10187" t="20000" r="8119" b="17332"/>
            <a:stretch>
              <a:fillRect/>
            </a:stretch>
          </p:blipFill>
          <p:spPr bwMode="auto">
            <a:xfrm>
              <a:off x="0" y="1229494"/>
              <a:ext cx="9144000" cy="4383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0" name="Freeform 4"/>
            <p:cNvSpPr>
              <a:spLocks/>
            </p:cNvSpPr>
            <p:nvPr/>
          </p:nvSpPr>
          <p:spPr bwMode="auto">
            <a:xfrm>
              <a:off x="25400" y="3479800"/>
              <a:ext cx="9118600" cy="1244600"/>
            </a:xfrm>
            <a:custGeom>
              <a:avLst/>
              <a:gdLst>
                <a:gd name="T0" fmla="*/ 0 w 9118600"/>
                <a:gd name="T1" fmla="*/ 101600 h 1244600"/>
                <a:gd name="T2" fmla="*/ 723900 w 9118600"/>
                <a:gd name="T3" fmla="*/ 0 h 1244600"/>
                <a:gd name="T4" fmla="*/ 1460500 w 9118600"/>
                <a:gd name="T5" fmla="*/ 342900 h 1244600"/>
                <a:gd name="T6" fmla="*/ 1866900 w 9118600"/>
                <a:gd name="T7" fmla="*/ 355600 h 1244600"/>
                <a:gd name="T8" fmla="*/ 2184400 w 9118600"/>
                <a:gd name="T9" fmla="*/ 330200 h 1244600"/>
                <a:gd name="T10" fmla="*/ 2540000 w 9118600"/>
                <a:gd name="T11" fmla="*/ 406400 h 1244600"/>
                <a:gd name="T12" fmla="*/ 2819400 w 9118600"/>
                <a:gd name="T13" fmla="*/ 393700 h 1244600"/>
                <a:gd name="T14" fmla="*/ 3136900 w 9118600"/>
                <a:gd name="T15" fmla="*/ 622300 h 1244600"/>
                <a:gd name="T16" fmla="*/ 3403600 w 9118600"/>
                <a:gd name="T17" fmla="*/ 914400 h 1244600"/>
                <a:gd name="T18" fmla="*/ 3644899 w 9118600"/>
                <a:gd name="T19" fmla="*/ 1104900 h 1244600"/>
                <a:gd name="T20" fmla="*/ 3898899 w 9118600"/>
                <a:gd name="T21" fmla="*/ 1155700 h 1244600"/>
                <a:gd name="T22" fmla="*/ 4216400 w 9118600"/>
                <a:gd name="T23" fmla="*/ 1181100 h 1244600"/>
                <a:gd name="T24" fmla="*/ 4572000 w 9118600"/>
                <a:gd name="T25" fmla="*/ 1244600 h 1244600"/>
                <a:gd name="T26" fmla="*/ 4914900 w 9118600"/>
                <a:gd name="T27" fmla="*/ 1168400 h 1244600"/>
                <a:gd name="T28" fmla="*/ 5308600 w 9118600"/>
                <a:gd name="T29" fmla="*/ 977900 h 1244600"/>
                <a:gd name="T30" fmla="*/ 6032499 w 9118600"/>
                <a:gd name="T31" fmla="*/ 762000 h 1244600"/>
                <a:gd name="T32" fmla="*/ 6489699 w 9118600"/>
                <a:gd name="T33" fmla="*/ 812800 h 1244600"/>
                <a:gd name="T34" fmla="*/ 6934199 w 9118600"/>
                <a:gd name="T35" fmla="*/ 800100 h 1244600"/>
                <a:gd name="T36" fmla="*/ 7492999 w 9118600"/>
                <a:gd name="T37" fmla="*/ 914400 h 1244600"/>
                <a:gd name="T38" fmla="*/ 8077198 w 9118600"/>
                <a:gd name="T39" fmla="*/ 1168400 h 1244600"/>
                <a:gd name="T40" fmla="*/ 8521696 w 9118600"/>
                <a:gd name="T41" fmla="*/ 1244600 h 1244600"/>
                <a:gd name="T42" fmla="*/ 8750296 w 9118600"/>
                <a:gd name="T43" fmla="*/ 1079500 h 1244600"/>
                <a:gd name="T44" fmla="*/ 9042400 w 9118600"/>
                <a:gd name="T45" fmla="*/ 723900 h 1244600"/>
                <a:gd name="T46" fmla="*/ 9118600 w 9118600"/>
                <a:gd name="T47" fmla="*/ 647700 h 124460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9118600" h="1244600">
                  <a:moveTo>
                    <a:pt x="0" y="101600"/>
                  </a:moveTo>
                  <a:lnTo>
                    <a:pt x="723900" y="0"/>
                  </a:lnTo>
                  <a:lnTo>
                    <a:pt x="1460500" y="342900"/>
                  </a:lnTo>
                  <a:lnTo>
                    <a:pt x="1866900" y="355600"/>
                  </a:lnTo>
                  <a:lnTo>
                    <a:pt x="2184400" y="330200"/>
                  </a:lnTo>
                  <a:lnTo>
                    <a:pt x="2540000" y="406400"/>
                  </a:lnTo>
                  <a:lnTo>
                    <a:pt x="2819400" y="393700"/>
                  </a:lnTo>
                  <a:lnTo>
                    <a:pt x="3136900" y="622300"/>
                  </a:lnTo>
                  <a:lnTo>
                    <a:pt x="3403600" y="914400"/>
                  </a:lnTo>
                  <a:lnTo>
                    <a:pt x="3644900" y="1104900"/>
                  </a:lnTo>
                  <a:lnTo>
                    <a:pt x="3898900" y="1155700"/>
                  </a:lnTo>
                  <a:lnTo>
                    <a:pt x="4216400" y="1181100"/>
                  </a:lnTo>
                  <a:lnTo>
                    <a:pt x="4572000" y="1244600"/>
                  </a:lnTo>
                  <a:lnTo>
                    <a:pt x="4914900" y="1168400"/>
                  </a:lnTo>
                  <a:lnTo>
                    <a:pt x="5308600" y="977900"/>
                  </a:lnTo>
                  <a:lnTo>
                    <a:pt x="6032500" y="762000"/>
                  </a:lnTo>
                  <a:lnTo>
                    <a:pt x="6489700" y="812800"/>
                  </a:lnTo>
                  <a:lnTo>
                    <a:pt x="6934200" y="800100"/>
                  </a:lnTo>
                  <a:lnTo>
                    <a:pt x="7493000" y="914400"/>
                  </a:lnTo>
                  <a:lnTo>
                    <a:pt x="8077200" y="1168400"/>
                  </a:lnTo>
                  <a:lnTo>
                    <a:pt x="8521700" y="1244600"/>
                  </a:lnTo>
                  <a:lnTo>
                    <a:pt x="8750300" y="1079500"/>
                  </a:lnTo>
                  <a:lnTo>
                    <a:pt x="9042400" y="723900"/>
                  </a:lnTo>
                  <a:lnTo>
                    <a:pt x="9118600" y="647700"/>
                  </a:lnTo>
                </a:path>
              </a:pathLst>
            </a:custGeom>
            <a:noFill/>
            <a:ln w="152400" cap="flat" cmpd="sng" algn="ctr">
              <a:solidFill>
                <a:srgbClr val="00499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pic>
        <p:nvPicPr>
          <p:cNvPr id="6148" name="Picture 5" descr="Alex_hurricane_satimage.jpg"/>
          <p:cNvPicPr>
            <a:picLocks noChangeAspect="1"/>
          </p:cNvPicPr>
          <p:nvPr/>
        </p:nvPicPr>
        <p:blipFill>
          <a:blip r:embed="rId3" cstate="print"/>
          <a:srcRect t="6389" b="12222"/>
          <a:stretch>
            <a:fillRect/>
          </a:stretch>
        </p:blipFill>
        <p:spPr bwMode="auto">
          <a:xfrm>
            <a:off x="6824663" y="0"/>
            <a:ext cx="2319337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5400" y="304800"/>
            <a:ext cx="6223000" cy="2062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en-US" sz="1600" b="1" dirty="0" smtClean="0">
                <a:solidFill>
                  <a:srgbClr val="FF0000"/>
                </a:solidFill>
              </a:rPr>
              <a:t>250,000 cubic feet per second (</a:t>
            </a:r>
            <a:r>
              <a:rPr lang="en-US" sz="1600" b="1" dirty="0" err="1" smtClean="0">
                <a:solidFill>
                  <a:srgbClr val="FF0000"/>
                </a:solidFill>
              </a:rPr>
              <a:t>cfs</a:t>
            </a:r>
            <a:r>
              <a:rPr lang="en-US" sz="1600" b="1" dirty="0" smtClean="0">
                <a:solidFill>
                  <a:srgbClr val="FF0000"/>
                </a:solidFill>
              </a:rPr>
              <a:t>) at Rio Grande City (inflow to </a:t>
            </a:r>
            <a:r>
              <a:rPr lang="en-US" sz="1600" b="1" dirty="0" err="1" smtClean="0">
                <a:solidFill>
                  <a:srgbClr val="FF0000"/>
                </a:solidFill>
              </a:rPr>
              <a:t>Anzalduas</a:t>
            </a:r>
            <a:r>
              <a:rPr lang="en-US" sz="1600" b="1" dirty="0" smtClean="0">
                <a:solidFill>
                  <a:srgbClr val="FF0000"/>
                </a:solidFill>
              </a:rPr>
              <a:t> Dam);</a:t>
            </a:r>
          </a:p>
          <a:p>
            <a:pPr lvl="0"/>
            <a:r>
              <a:rPr lang="en-US" sz="1600" dirty="0" smtClean="0"/>
              <a:t>105,000 </a:t>
            </a:r>
            <a:r>
              <a:rPr lang="en-US" sz="1600" dirty="0" err="1" smtClean="0"/>
              <a:t>cfs</a:t>
            </a:r>
            <a:r>
              <a:rPr lang="en-US" sz="1600" dirty="0" smtClean="0"/>
              <a:t> for diversion by </a:t>
            </a:r>
            <a:r>
              <a:rPr lang="en-US" sz="1600" dirty="0" err="1" smtClean="0"/>
              <a:t>Anzalduas</a:t>
            </a:r>
            <a:r>
              <a:rPr lang="en-US" sz="1600" dirty="0" smtClean="0"/>
              <a:t> to the U.S. floodway (Main floodway)</a:t>
            </a:r>
          </a:p>
          <a:p>
            <a:pPr lvl="0"/>
            <a:r>
              <a:rPr lang="en-US" sz="1600" dirty="0" smtClean="0"/>
              <a:t>105,000 </a:t>
            </a:r>
            <a:r>
              <a:rPr lang="en-US" sz="1600" dirty="0" err="1" smtClean="0"/>
              <a:t>cfs</a:t>
            </a:r>
            <a:r>
              <a:rPr lang="en-US" sz="1600" dirty="0" smtClean="0"/>
              <a:t> for diversion by </a:t>
            </a:r>
            <a:r>
              <a:rPr lang="en-US" sz="1600" dirty="0" err="1" smtClean="0"/>
              <a:t>Retamal</a:t>
            </a:r>
            <a:r>
              <a:rPr lang="en-US" sz="1600" dirty="0" smtClean="0"/>
              <a:t> to the Mexican floodway</a:t>
            </a:r>
          </a:p>
          <a:p>
            <a:pPr lvl="0"/>
            <a:r>
              <a:rPr lang="en-US" sz="1600" dirty="0" smtClean="0"/>
              <a:t>84,000 </a:t>
            </a:r>
            <a:r>
              <a:rPr lang="en-US" sz="1600" dirty="0" err="1" smtClean="0"/>
              <a:t>cfs</a:t>
            </a:r>
            <a:r>
              <a:rPr lang="en-US" sz="1600" dirty="0" smtClean="0"/>
              <a:t> in the North Floodway (diverted from the Arroyo Colorado)</a:t>
            </a:r>
          </a:p>
          <a:p>
            <a:pPr lvl="0"/>
            <a:r>
              <a:rPr lang="en-US" sz="1600" dirty="0" smtClean="0"/>
              <a:t>21,000 </a:t>
            </a:r>
            <a:r>
              <a:rPr lang="en-US" sz="1600" dirty="0" err="1" smtClean="0"/>
              <a:t>cfs</a:t>
            </a:r>
            <a:r>
              <a:rPr lang="en-US" sz="1600" dirty="0" smtClean="0"/>
              <a:t> in the Arroyo Colorado at Harlingen</a:t>
            </a:r>
          </a:p>
          <a:p>
            <a:pPr lvl="0"/>
            <a:r>
              <a:rPr lang="en-US" sz="1600" b="1" dirty="0" smtClean="0">
                <a:solidFill>
                  <a:srgbClr val="00B050"/>
                </a:solidFill>
              </a:rPr>
              <a:t>20,000 </a:t>
            </a:r>
            <a:r>
              <a:rPr lang="en-US" sz="1600" b="1" dirty="0" err="1" smtClean="0">
                <a:solidFill>
                  <a:srgbClr val="00B050"/>
                </a:solidFill>
              </a:rPr>
              <a:t>cfs</a:t>
            </a:r>
            <a:r>
              <a:rPr lang="en-US" sz="1600" b="1" dirty="0" smtClean="0">
                <a:solidFill>
                  <a:srgbClr val="00B050"/>
                </a:solidFill>
              </a:rPr>
              <a:t> in the Rio Grande at Brownsville / Matamoros.</a:t>
            </a:r>
            <a:endParaRPr lang="en-US" sz="1600" b="1" dirty="0">
              <a:solidFill>
                <a:srgbClr val="00B050"/>
              </a:solidFill>
            </a:endParaRPr>
          </a:p>
        </p:txBody>
      </p:sp>
      <p:cxnSp>
        <p:nvCxnSpPr>
          <p:cNvPr id="3" name="Curved Connector 2"/>
          <p:cNvCxnSpPr/>
          <p:nvPr/>
        </p:nvCxnSpPr>
        <p:spPr>
          <a:xfrm>
            <a:off x="914400" y="4495800"/>
            <a:ext cx="1295400" cy="228600"/>
          </a:xfrm>
          <a:prstGeom prst="curvedConnector3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urved Connector 9"/>
          <p:cNvCxnSpPr/>
          <p:nvPr/>
        </p:nvCxnSpPr>
        <p:spPr>
          <a:xfrm>
            <a:off x="6688931" y="5155935"/>
            <a:ext cx="1295400" cy="228600"/>
          </a:xfrm>
          <a:prstGeom prst="curvedConnector3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19666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84238"/>
          </a:xfrm>
        </p:spPr>
        <p:txBody>
          <a:bodyPr/>
          <a:lstStyle/>
          <a:p>
            <a:r>
              <a:rPr lang="en-US" sz="2800" dirty="0" smtClean="0"/>
              <a:t>Structural “Flood Control” System Severely Tested</a:t>
            </a:r>
            <a:endParaRPr lang="en-US" sz="2800" dirty="0"/>
          </a:p>
        </p:txBody>
      </p:sp>
      <p:pic>
        <p:nvPicPr>
          <p:cNvPr id="14" name="Picture 2" descr="UTB SEAL orange"/>
          <p:cNvPicPr>
            <a:picLocks noChangeAspect="1" noChangeArrowheads="1"/>
          </p:cNvPicPr>
          <p:nvPr/>
        </p:nvPicPr>
        <p:blipFill>
          <a:blip r:embed="rId3" cstate="print"/>
          <a:srcRect r="19765"/>
          <a:stretch>
            <a:fillRect/>
          </a:stretch>
        </p:blipFill>
        <p:spPr bwMode="auto">
          <a:xfrm>
            <a:off x="228600" y="60198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526" y="1564646"/>
            <a:ext cx="2773601" cy="2083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524" y="3781318"/>
            <a:ext cx="2773601" cy="2078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2660"/>
            <a:ext cx="4838700" cy="2787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0" y="4000224"/>
            <a:ext cx="5791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Limited conveyance due to poor channel maintenance</a:t>
            </a:r>
          </a:p>
          <a:p>
            <a:r>
              <a:rPr lang="en-US" dirty="0" smtClean="0"/>
              <a:t>Levee erosion – wind, vehicular traffic, rain, settling</a:t>
            </a:r>
          </a:p>
          <a:p>
            <a:r>
              <a:rPr lang="en-US" dirty="0" smtClean="0"/>
              <a:t>System was limited to 50-70% of design conveyance in some areas</a:t>
            </a:r>
          </a:p>
          <a:p>
            <a:endParaRPr lang="en-US" dirty="0"/>
          </a:p>
          <a:p>
            <a:r>
              <a:rPr lang="en-US" dirty="0" smtClean="0"/>
              <a:t>Local rainfall runoff had to be stored due to floodways being activated</a:t>
            </a:r>
          </a:p>
          <a:p>
            <a:endParaRPr lang="en-US" dirty="0"/>
          </a:p>
          <a:p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84238"/>
          </a:xfrm>
        </p:spPr>
        <p:txBody>
          <a:bodyPr/>
          <a:lstStyle/>
          <a:p>
            <a:r>
              <a:rPr lang="en-US" dirty="0" smtClean="0"/>
              <a:t>Opportunity for SSPEED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7800" y="990600"/>
            <a:ext cx="4038600" cy="4114800"/>
          </a:xfrm>
        </p:spPr>
        <p:txBody>
          <a:bodyPr/>
          <a:lstStyle/>
          <a:p>
            <a:r>
              <a:rPr lang="en-US" sz="2000" dirty="0" smtClean="0"/>
              <a:t>Enhanced flood modeling and analysis of real-world conveyance capacity</a:t>
            </a:r>
          </a:p>
          <a:p>
            <a:r>
              <a:rPr lang="en-US" sz="2000" dirty="0" smtClean="0"/>
              <a:t>Incorporation of non-structural methods</a:t>
            </a:r>
          </a:p>
          <a:p>
            <a:pPr lvl="1"/>
            <a:r>
              <a:rPr lang="en-US" sz="1800" dirty="0" smtClean="0"/>
              <a:t>Flood Alert systems</a:t>
            </a:r>
          </a:p>
          <a:p>
            <a:pPr lvl="1"/>
            <a:r>
              <a:rPr lang="en-US" sz="1800" dirty="0" smtClean="0"/>
              <a:t>De-coupling of the LRGFCP and local runoff</a:t>
            </a:r>
          </a:p>
          <a:p>
            <a:r>
              <a:rPr lang="en-US" sz="2000" dirty="0" smtClean="0"/>
              <a:t>Evacuation studies</a:t>
            </a:r>
          </a:p>
          <a:p>
            <a:r>
              <a:rPr lang="en-US" sz="2000" dirty="0" smtClean="0"/>
              <a:t>Storm Surge and Runoff  </a:t>
            </a:r>
            <a:r>
              <a:rPr lang="en-US" sz="2000" dirty="0" smtClean="0"/>
              <a:t>Analysis</a:t>
            </a:r>
          </a:p>
          <a:p>
            <a:r>
              <a:rPr lang="en-US" sz="2000" dirty="0" smtClean="0"/>
              <a:t>Education and Outreach!!</a:t>
            </a:r>
          </a:p>
          <a:p>
            <a:r>
              <a:rPr lang="en-US" sz="2000" dirty="0" smtClean="0"/>
              <a:t>Collaborative research through REU’s and thesis opportunities</a:t>
            </a:r>
            <a:endParaRPr lang="en-US" sz="2000" dirty="0" smtClean="0"/>
          </a:p>
          <a:p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879600"/>
            <a:ext cx="4838700" cy="322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UTB SEAL orange"/>
          <p:cNvPicPr>
            <a:picLocks noChangeAspect="1" noChangeArrowheads="1"/>
          </p:cNvPicPr>
          <p:nvPr/>
        </p:nvPicPr>
        <p:blipFill>
          <a:blip r:embed="rId3" cstate="print"/>
          <a:srcRect r="19765"/>
          <a:stretch>
            <a:fillRect/>
          </a:stretch>
        </p:blipFill>
        <p:spPr bwMode="auto">
          <a:xfrm>
            <a:off x="228600" y="60198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3307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1"/>
          </p:nvPr>
        </p:nvSpPr>
        <p:spPr>
          <a:xfrm>
            <a:off x="0" y="433864"/>
            <a:ext cx="3810000" cy="41148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Work to date:</a:t>
            </a:r>
          </a:p>
          <a:p>
            <a:pPr lvl="1" eaLnBrk="1" hangingPunct="1"/>
            <a:r>
              <a:rPr lang="en-US" b="1" dirty="0" smtClean="0">
                <a:solidFill>
                  <a:schemeClr val="tx1"/>
                </a:solidFill>
              </a:rPr>
              <a:t>Flood models</a:t>
            </a:r>
          </a:p>
          <a:p>
            <a:pPr lvl="2" eaLnBrk="1" hangingPunct="1"/>
            <a:r>
              <a:rPr lang="en-US" b="1" dirty="0" smtClean="0">
                <a:solidFill>
                  <a:schemeClr val="tx1"/>
                </a:solidFill>
              </a:rPr>
              <a:t>LIDAR, GIS</a:t>
            </a:r>
          </a:p>
          <a:p>
            <a:pPr lvl="2" eaLnBrk="1" hangingPunct="1"/>
            <a:r>
              <a:rPr lang="en-US" b="1" dirty="0" smtClean="0">
                <a:solidFill>
                  <a:schemeClr val="tx1"/>
                </a:solidFill>
              </a:rPr>
              <a:t>Assessment for </a:t>
            </a:r>
            <a:r>
              <a:rPr lang="en-US" b="1" dirty="0" err="1" smtClean="0">
                <a:solidFill>
                  <a:schemeClr val="tx1"/>
                </a:solidFill>
              </a:rPr>
              <a:t>gaging</a:t>
            </a:r>
            <a:r>
              <a:rPr lang="en-US" b="1" dirty="0" smtClean="0">
                <a:solidFill>
                  <a:schemeClr val="tx1"/>
                </a:solidFill>
              </a:rPr>
              <a:t> needs for calibration</a:t>
            </a:r>
          </a:p>
          <a:p>
            <a:pPr lvl="1" eaLnBrk="1" hangingPunct="1"/>
            <a:r>
              <a:rPr lang="en-US" dirty="0" smtClean="0">
                <a:solidFill>
                  <a:schemeClr val="tx1"/>
                </a:solidFill>
              </a:rPr>
              <a:t>Water Quality / TMDL Modeling</a:t>
            </a:r>
          </a:p>
          <a:p>
            <a:pPr lvl="1" eaLnBrk="1" hangingPunct="1"/>
            <a:r>
              <a:rPr lang="en-US" dirty="0" smtClean="0">
                <a:solidFill>
                  <a:schemeClr val="tx1"/>
                </a:solidFill>
              </a:rPr>
              <a:t>University cooperatives</a:t>
            </a:r>
          </a:p>
          <a:p>
            <a:pPr lvl="2" eaLnBrk="1" hangingPunct="1"/>
            <a:r>
              <a:rPr lang="en-US" dirty="0" smtClean="0">
                <a:solidFill>
                  <a:schemeClr val="tx1"/>
                </a:solidFill>
              </a:rPr>
              <a:t>UTB/TSC, Rice, TAMUK, </a:t>
            </a:r>
          </a:p>
          <a:p>
            <a:pPr lvl="2" eaLnBrk="1" hangingPunct="1"/>
            <a:r>
              <a:rPr lang="en-US" dirty="0" smtClean="0">
                <a:solidFill>
                  <a:schemeClr val="tx1"/>
                </a:solidFill>
              </a:rPr>
              <a:t>SSPEED Center</a:t>
            </a:r>
          </a:p>
          <a:p>
            <a:pPr lvl="1" eaLnBrk="1" hangingPunct="1"/>
            <a:r>
              <a:rPr lang="en-US" dirty="0" smtClean="0">
                <a:solidFill>
                  <a:schemeClr val="tx1"/>
                </a:solidFill>
              </a:rPr>
              <a:t>On-going efforts at US Army Corps dredging operations</a:t>
            </a:r>
          </a:p>
        </p:txBody>
      </p:sp>
      <p:grpSp>
        <p:nvGrpSpPr>
          <p:cNvPr id="14" name="Group 10"/>
          <p:cNvGrpSpPr>
            <a:grpSpLocks/>
          </p:cNvGrpSpPr>
          <p:nvPr/>
        </p:nvGrpSpPr>
        <p:grpSpPr bwMode="auto">
          <a:xfrm>
            <a:off x="4406900" y="1913424"/>
            <a:ext cx="4584700" cy="3346450"/>
            <a:chOff x="1185" y="1248"/>
            <a:chExt cx="3389" cy="2592"/>
          </a:xfrm>
        </p:grpSpPr>
        <p:pic>
          <p:nvPicPr>
            <p:cNvPr id="15" name="Picture 3" descr="100-yr_bvill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85" y="1248"/>
              <a:ext cx="3389" cy="2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8" descr="UTBTSCScorpion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23" y="3427"/>
              <a:ext cx="411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TextBox 16"/>
          <p:cNvSpPr txBox="1"/>
          <p:nvPr/>
        </p:nvSpPr>
        <p:spPr>
          <a:xfrm>
            <a:off x="4999434" y="5335369"/>
            <a:ext cx="35216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Work funded in part by Texas Water</a:t>
            </a:r>
          </a:p>
          <a:p>
            <a:pPr algn="ctr"/>
            <a:r>
              <a:rPr lang="en-US" dirty="0" smtClean="0"/>
              <a:t>Development Board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4406900" y="753259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Detailed Floodplain and Flood Damage Reduction Alternatives Analysis Completed </a:t>
            </a:r>
            <a:r>
              <a:rPr lang="en-US" dirty="0" smtClean="0">
                <a:sym typeface="Wingdings" pitchFamily="2" charset="2"/>
              </a:rPr>
              <a:t>  master planning, </a:t>
            </a:r>
            <a:r>
              <a:rPr lang="en-US" dirty="0" err="1" smtClean="0">
                <a:sym typeface="Wingdings" pitchFamily="2" charset="2"/>
              </a:rPr>
              <a:t>stormwater</a:t>
            </a:r>
            <a:r>
              <a:rPr lang="en-US" dirty="0" smtClean="0">
                <a:sym typeface="Wingdings" pitchFamily="2" charset="2"/>
              </a:rPr>
              <a:t> management and emergency preparedness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28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6_watersheds_v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8263"/>
            <a:ext cx="7772400" cy="59515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2364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TR.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3899" y="1858123"/>
            <a:ext cx="4371467" cy="3274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639436" y="5297269"/>
            <a:ext cx="42250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Work funded in part by City of Brownsville</a:t>
            </a:r>
          </a:p>
          <a:p>
            <a:pPr algn="ctr"/>
            <a:r>
              <a:rPr lang="en-US" dirty="0"/>
              <a:t>a</a:t>
            </a:r>
            <a:r>
              <a:rPr lang="en-US" dirty="0" smtClean="0"/>
              <a:t>nd the Kleberg Foundation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406900" y="67000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University students collecting much needed data including:  bathymetry, sedimentation rates, water quality index establishment, target goal establishment, etc.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"/>
          </p:nvPr>
        </p:nvSpPr>
        <p:spPr>
          <a:xfrm>
            <a:off x="0" y="433864"/>
            <a:ext cx="3810000" cy="41148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Work to date:</a:t>
            </a:r>
          </a:p>
          <a:p>
            <a:pPr lvl="1" eaLnBrk="1" hangingPunct="1"/>
            <a:r>
              <a:rPr lang="en-US" b="1" dirty="0" smtClean="0">
                <a:solidFill>
                  <a:schemeClr val="tx1"/>
                </a:solidFill>
              </a:rPr>
              <a:t>Flood models</a:t>
            </a:r>
          </a:p>
          <a:p>
            <a:pPr lvl="2" eaLnBrk="1" hangingPunct="1"/>
            <a:r>
              <a:rPr lang="en-US" b="1" dirty="0" smtClean="0">
                <a:solidFill>
                  <a:schemeClr val="tx1"/>
                </a:solidFill>
              </a:rPr>
              <a:t>LIDAR, GIS</a:t>
            </a:r>
          </a:p>
          <a:p>
            <a:pPr lvl="2" eaLnBrk="1" hangingPunct="1"/>
            <a:r>
              <a:rPr lang="en-US" b="1" dirty="0" smtClean="0">
                <a:solidFill>
                  <a:schemeClr val="tx1"/>
                </a:solidFill>
              </a:rPr>
              <a:t>Assessment for </a:t>
            </a:r>
            <a:r>
              <a:rPr lang="en-US" b="1" dirty="0" err="1" smtClean="0">
                <a:solidFill>
                  <a:schemeClr val="tx1"/>
                </a:solidFill>
              </a:rPr>
              <a:t>gaging</a:t>
            </a:r>
            <a:r>
              <a:rPr lang="en-US" b="1" dirty="0" smtClean="0">
                <a:solidFill>
                  <a:schemeClr val="tx1"/>
                </a:solidFill>
              </a:rPr>
              <a:t> needs for calibration</a:t>
            </a:r>
          </a:p>
          <a:p>
            <a:pPr lvl="1" eaLnBrk="1" hangingPunct="1"/>
            <a:r>
              <a:rPr lang="en-US" dirty="0" smtClean="0">
                <a:solidFill>
                  <a:schemeClr val="tx1"/>
                </a:solidFill>
              </a:rPr>
              <a:t>Water Quality / TMDL Modeling</a:t>
            </a:r>
          </a:p>
          <a:p>
            <a:pPr lvl="1" eaLnBrk="1" hangingPunct="1"/>
            <a:r>
              <a:rPr lang="en-US" dirty="0" smtClean="0">
                <a:solidFill>
                  <a:schemeClr val="tx1"/>
                </a:solidFill>
              </a:rPr>
              <a:t>University cooperatives</a:t>
            </a:r>
          </a:p>
          <a:p>
            <a:pPr lvl="2" eaLnBrk="1" hangingPunct="1"/>
            <a:r>
              <a:rPr lang="en-US" dirty="0" smtClean="0">
                <a:solidFill>
                  <a:schemeClr val="tx1"/>
                </a:solidFill>
              </a:rPr>
              <a:t>UTB/TSC, Rice, TAMUK, </a:t>
            </a:r>
          </a:p>
          <a:p>
            <a:pPr lvl="2" eaLnBrk="1" hangingPunct="1"/>
            <a:r>
              <a:rPr lang="en-US" dirty="0" smtClean="0">
                <a:solidFill>
                  <a:schemeClr val="tx1"/>
                </a:solidFill>
              </a:rPr>
              <a:t>SSPEED Center</a:t>
            </a:r>
          </a:p>
          <a:p>
            <a:pPr lvl="1" eaLnBrk="1" hangingPunct="1"/>
            <a:r>
              <a:rPr lang="en-US" dirty="0" smtClean="0">
                <a:solidFill>
                  <a:schemeClr val="tx1"/>
                </a:solidFill>
              </a:rPr>
              <a:t>On-going efforts at US Army Corps dredging operations</a:t>
            </a:r>
          </a:p>
        </p:txBody>
      </p:sp>
    </p:spTree>
    <p:extLst>
      <p:ext uri="{BB962C8B-B14F-4D97-AF65-F5344CB8AC3E}">
        <p14:creationId xmlns:p14="http://schemas.microsoft.com/office/powerpoint/2010/main" val="8841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 descr="TR.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578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"/>
          </p:nvPr>
        </p:nvSpPr>
        <p:spPr>
          <a:xfrm>
            <a:off x="0" y="433864"/>
            <a:ext cx="3810000" cy="41148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Work to date:</a:t>
            </a:r>
          </a:p>
          <a:p>
            <a:pPr lvl="1" eaLnBrk="1" hangingPunct="1"/>
            <a:r>
              <a:rPr lang="en-US" b="1" dirty="0" smtClean="0">
                <a:solidFill>
                  <a:schemeClr val="tx1"/>
                </a:solidFill>
              </a:rPr>
              <a:t>Flood models</a:t>
            </a:r>
          </a:p>
          <a:p>
            <a:pPr lvl="2" eaLnBrk="1" hangingPunct="1"/>
            <a:r>
              <a:rPr lang="en-US" b="1" dirty="0" smtClean="0">
                <a:solidFill>
                  <a:schemeClr val="tx1"/>
                </a:solidFill>
              </a:rPr>
              <a:t>LIDAR, GIS</a:t>
            </a:r>
          </a:p>
          <a:p>
            <a:pPr lvl="2" eaLnBrk="1" hangingPunct="1"/>
            <a:r>
              <a:rPr lang="en-US" b="1" dirty="0" smtClean="0">
                <a:solidFill>
                  <a:schemeClr val="tx1"/>
                </a:solidFill>
              </a:rPr>
              <a:t>Assessment for </a:t>
            </a:r>
            <a:r>
              <a:rPr lang="en-US" b="1" dirty="0" err="1" smtClean="0">
                <a:solidFill>
                  <a:schemeClr val="tx1"/>
                </a:solidFill>
              </a:rPr>
              <a:t>gaging</a:t>
            </a:r>
            <a:r>
              <a:rPr lang="en-US" b="1" dirty="0" smtClean="0">
                <a:solidFill>
                  <a:schemeClr val="tx1"/>
                </a:solidFill>
              </a:rPr>
              <a:t> needs for calibration</a:t>
            </a:r>
          </a:p>
          <a:p>
            <a:pPr lvl="1" eaLnBrk="1" hangingPunct="1"/>
            <a:r>
              <a:rPr lang="en-US" dirty="0" smtClean="0">
                <a:solidFill>
                  <a:schemeClr val="tx1"/>
                </a:solidFill>
              </a:rPr>
              <a:t>Water Quality / TMDL Modeling</a:t>
            </a:r>
          </a:p>
          <a:p>
            <a:pPr lvl="1" eaLnBrk="1" hangingPunct="1"/>
            <a:r>
              <a:rPr lang="en-US" dirty="0" smtClean="0">
                <a:solidFill>
                  <a:schemeClr val="tx1"/>
                </a:solidFill>
              </a:rPr>
              <a:t>University cooperatives</a:t>
            </a:r>
          </a:p>
          <a:p>
            <a:pPr lvl="2" eaLnBrk="1" hangingPunct="1"/>
            <a:r>
              <a:rPr lang="en-US" dirty="0" smtClean="0">
                <a:solidFill>
                  <a:schemeClr val="tx1"/>
                </a:solidFill>
              </a:rPr>
              <a:t>UTB/TSC, Rice, TAMUK, </a:t>
            </a:r>
          </a:p>
          <a:p>
            <a:pPr lvl="2" eaLnBrk="1" hangingPunct="1"/>
            <a:r>
              <a:rPr lang="en-US" dirty="0" smtClean="0">
                <a:solidFill>
                  <a:schemeClr val="tx1"/>
                </a:solidFill>
              </a:rPr>
              <a:t>SSPEED Center</a:t>
            </a:r>
          </a:p>
          <a:p>
            <a:pPr lvl="1" eaLnBrk="1" hangingPunct="1"/>
            <a:r>
              <a:rPr lang="en-US" dirty="0" smtClean="0">
                <a:solidFill>
                  <a:schemeClr val="tx1"/>
                </a:solidFill>
              </a:rPr>
              <a:t>On-going efforts at US Army Corps dredging operations</a:t>
            </a:r>
          </a:p>
        </p:txBody>
      </p:sp>
      <p:pic>
        <p:nvPicPr>
          <p:cNvPr id="9" name="Picture 16" descr="sec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609600"/>
            <a:ext cx="3455759" cy="2905346"/>
          </a:xfrm>
          <a:prstGeom prst="rect">
            <a:avLst/>
          </a:prstGeom>
          <a:noFill/>
          <a:ln w="12700">
            <a:solidFill>
              <a:srgbClr val="666699"/>
            </a:solidFill>
            <a:miter lim="800000"/>
            <a:headEnd/>
            <a:tailEnd/>
          </a:ln>
          <a:effectLst>
            <a:outerShdw dist="35921" dir="2700000" algn="ctr" rotWithShape="0">
              <a:srgbClr val="99CC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679" y="3733800"/>
            <a:ext cx="41910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 descr="UTB SEAL orange"/>
          <p:cNvPicPr>
            <a:picLocks noChangeAspect="1" noChangeArrowheads="1"/>
          </p:cNvPicPr>
          <p:nvPr/>
        </p:nvPicPr>
        <p:blipFill>
          <a:blip r:embed="rId4" cstate="print"/>
          <a:srcRect r="19765"/>
          <a:stretch>
            <a:fillRect/>
          </a:stretch>
        </p:blipFill>
        <p:spPr bwMode="auto">
          <a:xfrm>
            <a:off x="228600" y="60198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1458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Dredging Process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41910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124200"/>
            <a:ext cx="3529012" cy="331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029200" y="1684305"/>
            <a:ext cx="365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Estimated Removal of Approximately 100,000 cubic yards in 4 Pilot Sites</a:t>
            </a:r>
            <a:endParaRPr lang="en-US" dirty="0"/>
          </a:p>
        </p:txBody>
      </p:sp>
      <p:pic>
        <p:nvPicPr>
          <p:cNvPr id="8" name="Picture 7" descr="P1 PUB Logo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48600" y="304800"/>
            <a:ext cx="1102748" cy="652116"/>
          </a:xfrm>
          <a:prstGeom prst="rect">
            <a:avLst/>
          </a:prstGeom>
        </p:spPr>
      </p:pic>
      <p:pic>
        <p:nvPicPr>
          <p:cNvPr id="9" name="Picture 8" descr="UTB SEAL orange"/>
          <p:cNvPicPr>
            <a:picLocks noChangeAspect="1" noChangeArrowheads="1"/>
          </p:cNvPicPr>
          <p:nvPr/>
        </p:nvPicPr>
        <p:blipFill>
          <a:blip r:embed="rId6" cstate="print"/>
          <a:srcRect r="19765"/>
          <a:stretch>
            <a:fillRect/>
          </a:stretch>
        </p:blipFill>
        <p:spPr bwMode="auto">
          <a:xfrm>
            <a:off x="228600" y="60198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264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88423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What Happens to Dredged Material?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234" y="5313477"/>
            <a:ext cx="1860319" cy="1378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143000"/>
            <a:ext cx="3266560" cy="2770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698450"/>
            <a:ext cx="1908234" cy="1425286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2895600" y="2514600"/>
            <a:ext cx="2196510" cy="0"/>
          </a:xfrm>
          <a:prstGeom prst="straightConnector1">
            <a:avLst/>
          </a:prstGeom>
          <a:ln w="666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2514600" y="3439448"/>
            <a:ext cx="2705101" cy="827752"/>
          </a:xfrm>
          <a:prstGeom prst="straightConnector1">
            <a:avLst/>
          </a:prstGeom>
          <a:ln w="666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4495800" y="3447365"/>
            <a:ext cx="762000" cy="1838805"/>
          </a:xfrm>
          <a:prstGeom prst="straightConnector1">
            <a:avLst/>
          </a:prstGeom>
          <a:ln w="666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171" name="Picture 3" descr="P:\3145_BPUB_Resaca_Restoration\Dump%20Truck%20Dumpin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038616"/>
            <a:ext cx="1572652" cy="1179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Straight Arrow Connector 18"/>
          <p:cNvCxnSpPr/>
          <p:nvPr/>
        </p:nvCxnSpPr>
        <p:spPr>
          <a:xfrm flipV="1">
            <a:off x="4530553" y="5105400"/>
            <a:ext cx="1260647" cy="698578"/>
          </a:xfrm>
          <a:prstGeom prst="straightConnector1">
            <a:avLst/>
          </a:prstGeom>
          <a:ln w="666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33400" y="3124200"/>
            <a:ext cx="2290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Dredged Sediment Slurry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2819401" y="1591270"/>
            <a:ext cx="2153798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Sent to Dewatering System</a:t>
            </a:r>
            <a:endParaRPr lang="en-US" dirty="0"/>
          </a:p>
        </p:txBody>
      </p:sp>
      <p:pic>
        <p:nvPicPr>
          <p:cNvPr id="7172" name="Picture 4" descr="P:\3145_BPUB_Resaca_Restoration\resaca_photos\100_039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39" y="3984004"/>
            <a:ext cx="1772480" cy="1329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 rot="20576974">
            <a:off x="2865865" y="3169455"/>
            <a:ext cx="1981690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Clean Water </a:t>
            </a:r>
          </a:p>
          <a:p>
            <a:r>
              <a:rPr lang="en-US" dirty="0" smtClean="0"/>
              <a:t>Back to Resacas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 rot="17575151">
            <a:off x="3833164" y="4101858"/>
            <a:ext cx="1212553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Dry Sediment</a:t>
            </a:r>
            <a:endParaRPr lang="en-US" dirty="0"/>
          </a:p>
        </p:txBody>
      </p:sp>
      <p:sp>
        <p:nvSpPr>
          <p:cNvPr id="46" name="TextBox 45"/>
          <p:cNvSpPr txBox="1"/>
          <p:nvPr/>
        </p:nvSpPr>
        <p:spPr>
          <a:xfrm rot="19926333">
            <a:off x="4797326" y="5538805"/>
            <a:ext cx="1200970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Loaded </a:t>
            </a:r>
          </a:p>
          <a:p>
            <a:r>
              <a:rPr lang="en-US" dirty="0" smtClean="0"/>
              <a:t>&amp; Hauled</a:t>
            </a:r>
            <a:endParaRPr lang="en-US" dirty="0"/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7235778" y="5105400"/>
            <a:ext cx="384222" cy="457200"/>
          </a:xfrm>
          <a:prstGeom prst="straightConnector1">
            <a:avLst/>
          </a:prstGeom>
          <a:ln w="666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84" name="TextBox 7183"/>
          <p:cNvSpPr txBox="1"/>
          <p:nvPr/>
        </p:nvSpPr>
        <p:spPr>
          <a:xfrm>
            <a:off x="6705600" y="5629870"/>
            <a:ext cx="2362200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Landfill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Fill Material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Other Options?</a:t>
            </a:r>
            <a:endParaRPr lang="en-US" dirty="0"/>
          </a:p>
        </p:txBody>
      </p:sp>
      <p:pic>
        <p:nvPicPr>
          <p:cNvPr id="21" name="Picture 20" descr="UTB SEAL orange"/>
          <p:cNvPicPr>
            <a:picLocks noChangeAspect="1" noChangeArrowheads="1"/>
          </p:cNvPicPr>
          <p:nvPr/>
        </p:nvPicPr>
        <p:blipFill>
          <a:blip r:embed="rId8" cstate="print"/>
          <a:srcRect r="19765"/>
          <a:stretch>
            <a:fillRect/>
          </a:stretch>
        </p:blipFill>
        <p:spPr bwMode="auto">
          <a:xfrm>
            <a:off x="228600" y="60198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2220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9"/>
          <p:cNvSpPr>
            <a:spLocks noGrp="1" noChangeArrowheads="1"/>
          </p:cNvSpPr>
          <p:nvPr>
            <p:ph type="title"/>
          </p:nvPr>
        </p:nvSpPr>
        <p:spPr>
          <a:xfrm>
            <a:off x="716280" y="304800"/>
            <a:ext cx="77724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The Rio Grande Watershed and the LRGV</a:t>
            </a:r>
          </a:p>
        </p:txBody>
      </p:sp>
      <p:sp>
        <p:nvSpPr>
          <p:cNvPr id="5124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pic>
        <p:nvPicPr>
          <p:cNvPr id="5125" name="Picture 14" descr="http://hphotos-snc3.fbcdn.net/hs471.snc3/25831_375934808906_582988906_3934807_5887337_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293813"/>
            <a:ext cx="2949575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16" descr="http://farm4.static.flickr.com/3115/2822039891_b2e7ae7ab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08100" y="3865563"/>
            <a:ext cx="29083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 descr="http://www.crwr.utexas.edu/gis/gishydro05/RioGrande_PATINO/WMIS2RG_Aug2005_files/image00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100" y="1293813"/>
            <a:ext cx="3751580" cy="542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reeform 8"/>
          <p:cNvSpPr/>
          <p:nvPr/>
        </p:nvSpPr>
        <p:spPr bwMode="auto">
          <a:xfrm>
            <a:off x="7223760" y="4899659"/>
            <a:ext cx="425196" cy="262255"/>
          </a:xfrm>
          <a:custGeom>
            <a:avLst/>
            <a:gdLst>
              <a:gd name="connsiteX0" fmla="*/ 615696 w 725424"/>
              <a:gd name="connsiteY0" fmla="*/ 85344 h 411480"/>
              <a:gd name="connsiteX1" fmla="*/ 435864 w 725424"/>
              <a:gd name="connsiteY1" fmla="*/ 85344 h 411480"/>
              <a:gd name="connsiteX2" fmla="*/ 414528 w 725424"/>
              <a:gd name="connsiteY2" fmla="*/ 12192 h 411480"/>
              <a:gd name="connsiteX3" fmla="*/ 85344 w 725424"/>
              <a:gd name="connsiteY3" fmla="*/ 0 h 411480"/>
              <a:gd name="connsiteX4" fmla="*/ 0 w 725424"/>
              <a:gd name="connsiteY4" fmla="*/ 85344 h 411480"/>
              <a:gd name="connsiteX5" fmla="*/ 9144 w 725424"/>
              <a:gd name="connsiteY5" fmla="*/ 146304 h 411480"/>
              <a:gd name="connsiteX6" fmla="*/ 39624 w 725424"/>
              <a:gd name="connsiteY6" fmla="*/ 176784 h 411480"/>
              <a:gd name="connsiteX7" fmla="*/ 106680 w 725424"/>
              <a:gd name="connsiteY7" fmla="*/ 192024 h 411480"/>
              <a:gd name="connsiteX8" fmla="*/ 143256 w 725424"/>
              <a:gd name="connsiteY8" fmla="*/ 207264 h 411480"/>
              <a:gd name="connsiteX9" fmla="*/ 158496 w 725424"/>
              <a:gd name="connsiteY9" fmla="*/ 228600 h 411480"/>
              <a:gd name="connsiteX10" fmla="*/ 179832 w 725424"/>
              <a:gd name="connsiteY10" fmla="*/ 246888 h 411480"/>
              <a:gd name="connsiteX11" fmla="*/ 213360 w 725424"/>
              <a:gd name="connsiteY11" fmla="*/ 243840 h 411480"/>
              <a:gd name="connsiteX12" fmla="*/ 249936 w 725424"/>
              <a:gd name="connsiteY12" fmla="*/ 259080 h 411480"/>
              <a:gd name="connsiteX13" fmla="*/ 271272 w 725424"/>
              <a:gd name="connsiteY13" fmla="*/ 265176 h 411480"/>
              <a:gd name="connsiteX14" fmla="*/ 298704 w 725424"/>
              <a:gd name="connsiteY14" fmla="*/ 283464 h 411480"/>
              <a:gd name="connsiteX15" fmla="*/ 320040 w 725424"/>
              <a:gd name="connsiteY15" fmla="*/ 301752 h 411480"/>
              <a:gd name="connsiteX16" fmla="*/ 344424 w 725424"/>
              <a:gd name="connsiteY16" fmla="*/ 323088 h 411480"/>
              <a:gd name="connsiteX17" fmla="*/ 371856 w 725424"/>
              <a:gd name="connsiteY17" fmla="*/ 323088 h 411480"/>
              <a:gd name="connsiteX18" fmla="*/ 390144 w 725424"/>
              <a:gd name="connsiteY18" fmla="*/ 329184 h 411480"/>
              <a:gd name="connsiteX19" fmla="*/ 423672 w 725424"/>
              <a:gd name="connsiteY19" fmla="*/ 316992 h 411480"/>
              <a:gd name="connsiteX20" fmla="*/ 469392 w 725424"/>
              <a:gd name="connsiteY20" fmla="*/ 329184 h 411480"/>
              <a:gd name="connsiteX21" fmla="*/ 496824 w 725424"/>
              <a:gd name="connsiteY21" fmla="*/ 338328 h 411480"/>
              <a:gd name="connsiteX22" fmla="*/ 524256 w 725424"/>
              <a:gd name="connsiteY22" fmla="*/ 341376 h 411480"/>
              <a:gd name="connsiteX23" fmla="*/ 539496 w 725424"/>
              <a:gd name="connsiteY23" fmla="*/ 347472 h 411480"/>
              <a:gd name="connsiteX24" fmla="*/ 557784 w 725424"/>
              <a:gd name="connsiteY24" fmla="*/ 359664 h 411480"/>
              <a:gd name="connsiteX25" fmla="*/ 582168 w 725424"/>
              <a:gd name="connsiteY25" fmla="*/ 377952 h 411480"/>
              <a:gd name="connsiteX26" fmla="*/ 597408 w 725424"/>
              <a:gd name="connsiteY26" fmla="*/ 387096 h 411480"/>
              <a:gd name="connsiteX27" fmla="*/ 612648 w 725424"/>
              <a:gd name="connsiteY27" fmla="*/ 396240 h 411480"/>
              <a:gd name="connsiteX28" fmla="*/ 621792 w 725424"/>
              <a:gd name="connsiteY28" fmla="*/ 411480 h 411480"/>
              <a:gd name="connsiteX29" fmla="*/ 658368 w 725424"/>
              <a:gd name="connsiteY29" fmla="*/ 390144 h 411480"/>
              <a:gd name="connsiteX30" fmla="*/ 701040 w 725424"/>
              <a:gd name="connsiteY30" fmla="*/ 350520 h 411480"/>
              <a:gd name="connsiteX31" fmla="*/ 725424 w 725424"/>
              <a:gd name="connsiteY31" fmla="*/ 362712 h 411480"/>
              <a:gd name="connsiteX32" fmla="*/ 716280 w 725424"/>
              <a:gd name="connsiteY32" fmla="*/ 277368 h 411480"/>
              <a:gd name="connsiteX33" fmla="*/ 701040 w 725424"/>
              <a:gd name="connsiteY33" fmla="*/ 204216 h 411480"/>
              <a:gd name="connsiteX34" fmla="*/ 676656 w 725424"/>
              <a:gd name="connsiteY34" fmla="*/ 131064 h 411480"/>
              <a:gd name="connsiteX35" fmla="*/ 664464 w 725424"/>
              <a:gd name="connsiteY35" fmla="*/ 67056 h 411480"/>
              <a:gd name="connsiteX36" fmla="*/ 615696 w 725424"/>
              <a:gd name="connsiteY36" fmla="*/ 85344 h 41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725424" h="411480">
                <a:moveTo>
                  <a:pt x="615696" y="85344"/>
                </a:moveTo>
                <a:lnTo>
                  <a:pt x="435864" y="85344"/>
                </a:lnTo>
                <a:lnTo>
                  <a:pt x="414528" y="12192"/>
                </a:lnTo>
                <a:lnTo>
                  <a:pt x="85344" y="0"/>
                </a:lnTo>
                <a:lnTo>
                  <a:pt x="0" y="85344"/>
                </a:lnTo>
                <a:lnTo>
                  <a:pt x="9144" y="146304"/>
                </a:lnTo>
                <a:lnTo>
                  <a:pt x="39624" y="176784"/>
                </a:lnTo>
                <a:lnTo>
                  <a:pt x="106680" y="192024"/>
                </a:lnTo>
                <a:lnTo>
                  <a:pt x="143256" y="207264"/>
                </a:lnTo>
                <a:lnTo>
                  <a:pt x="158496" y="228600"/>
                </a:lnTo>
                <a:lnTo>
                  <a:pt x="179832" y="246888"/>
                </a:lnTo>
                <a:lnTo>
                  <a:pt x="213360" y="243840"/>
                </a:lnTo>
                <a:lnTo>
                  <a:pt x="249936" y="259080"/>
                </a:lnTo>
                <a:lnTo>
                  <a:pt x="271272" y="265176"/>
                </a:lnTo>
                <a:lnTo>
                  <a:pt x="298704" y="283464"/>
                </a:lnTo>
                <a:lnTo>
                  <a:pt x="320040" y="301752"/>
                </a:lnTo>
                <a:lnTo>
                  <a:pt x="344424" y="323088"/>
                </a:lnTo>
                <a:lnTo>
                  <a:pt x="371856" y="323088"/>
                </a:lnTo>
                <a:lnTo>
                  <a:pt x="390144" y="329184"/>
                </a:lnTo>
                <a:lnTo>
                  <a:pt x="423672" y="316992"/>
                </a:lnTo>
                <a:lnTo>
                  <a:pt x="469392" y="329184"/>
                </a:lnTo>
                <a:lnTo>
                  <a:pt x="496824" y="338328"/>
                </a:lnTo>
                <a:lnTo>
                  <a:pt x="524256" y="341376"/>
                </a:lnTo>
                <a:lnTo>
                  <a:pt x="539496" y="347472"/>
                </a:lnTo>
                <a:lnTo>
                  <a:pt x="557784" y="359664"/>
                </a:lnTo>
                <a:lnTo>
                  <a:pt x="582168" y="377952"/>
                </a:lnTo>
                <a:lnTo>
                  <a:pt x="597408" y="387096"/>
                </a:lnTo>
                <a:lnTo>
                  <a:pt x="612648" y="396240"/>
                </a:lnTo>
                <a:lnTo>
                  <a:pt x="621792" y="411480"/>
                </a:lnTo>
                <a:lnTo>
                  <a:pt x="658368" y="390144"/>
                </a:lnTo>
                <a:lnTo>
                  <a:pt x="701040" y="350520"/>
                </a:lnTo>
                <a:lnTo>
                  <a:pt x="725424" y="362712"/>
                </a:lnTo>
                <a:lnTo>
                  <a:pt x="716280" y="277368"/>
                </a:lnTo>
                <a:lnTo>
                  <a:pt x="701040" y="204216"/>
                </a:lnTo>
                <a:lnTo>
                  <a:pt x="676656" y="131064"/>
                </a:lnTo>
                <a:lnTo>
                  <a:pt x="664464" y="67056"/>
                </a:lnTo>
                <a:lnTo>
                  <a:pt x="615696" y="85344"/>
                </a:lnTo>
                <a:close/>
              </a:path>
            </a:pathLst>
          </a:custGeom>
          <a:noFill/>
          <a:ln w="285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0" name="Picture 9" descr="UTB SEAL orange"/>
          <p:cNvPicPr>
            <a:picLocks noChangeAspect="1" noChangeArrowheads="1"/>
          </p:cNvPicPr>
          <p:nvPr/>
        </p:nvPicPr>
        <p:blipFill>
          <a:blip r:embed="rId6" cstate="print"/>
          <a:srcRect r="19765"/>
          <a:stretch>
            <a:fillRect/>
          </a:stretch>
        </p:blipFill>
        <p:spPr bwMode="auto">
          <a:xfrm>
            <a:off x="228600" y="60198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1835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137_IMG_757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" y="533400"/>
            <a:ext cx="9134856" cy="5330952"/>
          </a:xfrm>
          <a:prstGeom prst="rect">
            <a:avLst/>
          </a:prstGeom>
        </p:spPr>
      </p:pic>
      <p:pic>
        <p:nvPicPr>
          <p:cNvPr id="3" name="Picture 2" descr="UTB SEAL orange"/>
          <p:cNvPicPr>
            <a:picLocks noChangeAspect="1" noChangeArrowheads="1"/>
          </p:cNvPicPr>
          <p:nvPr/>
        </p:nvPicPr>
        <p:blipFill>
          <a:blip r:embed="rId4" cstate="print"/>
          <a:srcRect r="19765"/>
          <a:stretch>
            <a:fillRect/>
          </a:stretch>
        </p:blipFill>
        <p:spPr bwMode="auto">
          <a:xfrm>
            <a:off x="228600" y="60198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895600" y="9906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Questions?????</a:t>
            </a:r>
            <a:endParaRPr lang="en-US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414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7" t="11010" r="1444" b="3266"/>
          <a:stretch/>
        </p:blipFill>
        <p:spPr bwMode="auto">
          <a:xfrm>
            <a:off x="-1" y="571500"/>
            <a:ext cx="9153379" cy="6233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Freeform 7"/>
          <p:cNvSpPr/>
          <p:nvPr/>
        </p:nvSpPr>
        <p:spPr bwMode="auto">
          <a:xfrm>
            <a:off x="8107680" y="4655820"/>
            <a:ext cx="1120140" cy="576072"/>
          </a:xfrm>
          <a:custGeom>
            <a:avLst/>
            <a:gdLst>
              <a:gd name="connsiteX0" fmla="*/ 615696 w 725424"/>
              <a:gd name="connsiteY0" fmla="*/ 85344 h 411480"/>
              <a:gd name="connsiteX1" fmla="*/ 435864 w 725424"/>
              <a:gd name="connsiteY1" fmla="*/ 85344 h 411480"/>
              <a:gd name="connsiteX2" fmla="*/ 414528 w 725424"/>
              <a:gd name="connsiteY2" fmla="*/ 12192 h 411480"/>
              <a:gd name="connsiteX3" fmla="*/ 85344 w 725424"/>
              <a:gd name="connsiteY3" fmla="*/ 0 h 411480"/>
              <a:gd name="connsiteX4" fmla="*/ 0 w 725424"/>
              <a:gd name="connsiteY4" fmla="*/ 85344 h 411480"/>
              <a:gd name="connsiteX5" fmla="*/ 9144 w 725424"/>
              <a:gd name="connsiteY5" fmla="*/ 146304 h 411480"/>
              <a:gd name="connsiteX6" fmla="*/ 39624 w 725424"/>
              <a:gd name="connsiteY6" fmla="*/ 176784 h 411480"/>
              <a:gd name="connsiteX7" fmla="*/ 106680 w 725424"/>
              <a:gd name="connsiteY7" fmla="*/ 192024 h 411480"/>
              <a:gd name="connsiteX8" fmla="*/ 143256 w 725424"/>
              <a:gd name="connsiteY8" fmla="*/ 207264 h 411480"/>
              <a:gd name="connsiteX9" fmla="*/ 158496 w 725424"/>
              <a:gd name="connsiteY9" fmla="*/ 228600 h 411480"/>
              <a:gd name="connsiteX10" fmla="*/ 179832 w 725424"/>
              <a:gd name="connsiteY10" fmla="*/ 246888 h 411480"/>
              <a:gd name="connsiteX11" fmla="*/ 213360 w 725424"/>
              <a:gd name="connsiteY11" fmla="*/ 243840 h 411480"/>
              <a:gd name="connsiteX12" fmla="*/ 249936 w 725424"/>
              <a:gd name="connsiteY12" fmla="*/ 259080 h 411480"/>
              <a:gd name="connsiteX13" fmla="*/ 271272 w 725424"/>
              <a:gd name="connsiteY13" fmla="*/ 265176 h 411480"/>
              <a:gd name="connsiteX14" fmla="*/ 298704 w 725424"/>
              <a:gd name="connsiteY14" fmla="*/ 283464 h 411480"/>
              <a:gd name="connsiteX15" fmla="*/ 320040 w 725424"/>
              <a:gd name="connsiteY15" fmla="*/ 301752 h 411480"/>
              <a:gd name="connsiteX16" fmla="*/ 344424 w 725424"/>
              <a:gd name="connsiteY16" fmla="*/ 323088 h 411480"/>
              <a:gd name="connsiteX17" fmla="*/ 371856 w 725424"/>
              <a:gd name="connsiteY17" fmla="*/ 323088 h 411480"/>
              <a:gd name="connsiteX18" fmla="*/ 390144 w 725424"/>
              <a:gd name="connsiteY18" fmla="*/ 329184 h 411480"/>
              <a:gd name="connsiteX19" fmla="*/ 423672 w 725424"/>
              <a:gd name="connsiteY19" fmla="*/ 316992 h 411480"/>
              <a:gd name="connsiteX20" fmla="*/ 469392 w 725424"/>
              <a:gd name="connsiteY20" fmla="*/ 329184 h 411480"/>
              <a:gd name="connsiteX21" fmla="*/ 496824 w 725424"/>
              <a:gd name="connsiteY21" fmla="*/ 338328 h 411480"/>
              <a:gd name="connsiteX22" fmla="*/ 524256 w 725424"/>
              <a:gd name="connsiteY22" fmla="*/ 341376 h 411480"/>
              <a:gd name="connsiteX23" fmla="*/ 539496 w 725424"/>
              <a:gd name="connsiteY23" fmla="*/ 347472 h 411480"/>
              <a:gd name="connsiteX24" fmla="*/ 557784 w 725424"/>
              <a:gd name="connsiteY24" fmla="*/ 359664 h 411480"/>
              <a:gd name="connsiteX25" fmla="*/ 582168 w 725424"/>
              <a:gd name="connsiteY25" fmla="*/ 377952 h 411480"/>
              <a:gd name="connsiteX26" fmla="*/ 597408 w 725424"/>
              <a:gd name="connsiteY26" fmla="*/ 387096 h 411480"/>
              <a:gd name="connsiteX27" fmla="*/ 612648 w 725424"/>
              <a:gd name="connsiteY27" fmla="*/ 396240 h 411480"/>
              <a:gd name="connsiteX28" fmla="*/ 621792 w 725424"/>
              <a:gd name="connsiteY28" fmla="*/ 411480 h 411480"/>
              <a:gd name="connsiteX29" fmla="*/ 658368 w 725424"/>
              <a:gd name="connsiteY29" fmla="*/ 390144 h 411480"/>
              <a:gd name="connsiteX30" fmla="*/ 701040 w 725424"/>
              <a:gd name="connsiteY30" fmla="*/ 350520 h 411480"/>
              <a:gd name="connsiteX31" fmla="*/ 725424 w 725424"/>
              <a:gd name="connsiteY31" fmla="*/ 362712 h 411480"/>
              <a:gd name="connsiteX32" fmla="*/ 716280 w 725424"/>
              <a:gd name="connsiteY32" fmla="*/ 277368 h 411480"/>
              <a:gd name="connsiteX33" fmla="*/ 701040 w 725424"/>
              <a:gd name="connsiteY33" fmla="*/ 204216 h 411480"/>
              <a:gd name="connsiteX34" fmla="*/ 676656 w 725424"/>
              <a:gd name="connsiteY34" fmla="*/ 131064 h 411480"/>
              <a:gd name="connsiteX35" fmla="*/ 664464 w 725424"/>
              <a:gd name="connsiteY35" fmla="*/ 67056 h 411480"/>
              <a:gd name="connsiteX36" fmla="*/ 615696 w 725424"/>
              <a:gd name="connsiteY36" fmla="*/ 85344 h 41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725424" h="411480">
                <a:moveTo>
                  <a:pt x="615696" y="85344"/>
                </a:moveTo>
                <a:lnTo>
                  <a:pt x="435864" y="85344"/>
                </a:lnTo>
                <a:lnTo>
                  <a:pt x="414528" y="12192"/>
                </a:lnTo>
                <a:lnTo>
                  <a:pt x="85344" y="0"/>
                </a:lnTo>
                <a:lnTo>
                  <a:pt x="0" y="85344"/>
                </a:lnTo>
                <a:lnTo>
                  <a:pt x="9144" y="146304"/>
                </a:lnTo>
                <a:lnTo>
                  <a:pt x="39624" y="176784"/>
                </a:lnTo>
                <a:lnTo>
                  <a:pt x="106680" y="192024"/>
                </a:lnTo>
                <a:lnTo>
                  <a:pt x="143256" y="207264"/>
                </a:lnTo>
                <a:lnTo>
                  <a:pt x="158496" y="228600"/>
                </a:lnTo>
                <a:lnTo>
                  <a:pt x="179832" y="246888"/>
                </a:lnTo>
                <a:lnTo>
                  <a:pt x="213360" y="243840"/>
                </a:lnTo>
                <a:lnTo>
                  <a:pt x="249936" y="259080"/>
                </a:lnTo>
                <a:lnTo>
                  <a:pt x="271272" y="265176"/>
                </a:lnTo>
                <a:lnTo>
                  <a:pt x="298704" y="283464"/>
                </a:lnTo>
                <a:lnTo>
                  <a:pt x="320040" y="301752"/>
                </a:lnTo>
                <a:lnTo>
                  <a:pt x="344424" y="323088"/>
                </a:lnTo>
                <a:lnTo>
                  <a:pt x="371856" y="323088"/>
                </a:lnTo>
                <a:lnTo>
                  <a:pt x="390144" y="329184"/>
                </a:lnTo>
                <a:lnTo>
                  <a:pt x="423672" y="316992"/>
                </a:lnTo>
                <a:lnTo>
                  <a:pt x="469392" y="329184"/>
                </a:lnTo>
                <a:lnTo>
                  <a:pt x="496824" y="338328"/>
                </a:lnTo>
                <a:lnTo>
                  <a:pt x="524256" y="341376"/>
                </a:lnTo>
                <a:lnTo>
                  <a:pt x="539496" y="347472"/>
                </a:lnTo>
                <a:lnTo>
                  <a:pt x="557784" y="359664"/>
                </a:lnTo>
                <a:lnTo>
                  <a:pt x="582168" y="377952"/>
                </a:lnTo>
                <a:lnTo>
                  <a:pt x="597408" y="387096"/>
                </a:lnTo>
                <a:lnTo>
                  <a:pt x="612648" y="396240"/>
                </a:lnTo>
                <a:lnTo>
                  <a:pt x="621792" y="411480"/>
                </a:lnTo>
                <a:lnTo>
                  <a:pt x="658368" y="390144"/>
                </a:lnTo>
                <a:lnTo>
                  <a:pt x="701040" y="350520"/>
                </a:lnTo>
                <a:lnTo>
                  <a:pt x="725424" y="362712"/>
                </a:lnTo>
                <a:lnTo>
                  <a:pt x="716280" y="277368"/>
                </a:lnTo>
                <a:lnTo>
                  <a:pt x="701040" y="204216"/>
                </a:lnTo>
                <a:lnTo>
                  <a:pt x="676656" y="131064"/>
                </a:lnTo>
                <a:lnTo>
                  <a:pt x="664464" y="67056"/>
                </a:lnTo>
                <a:lnTo>
                  <a:pt x="615696" y="85344"/>
                </a:lnTo>
                <a:close/>
              </a:path>
            </a:pathLst>
          </a:custGeom>
          <a:noFill/>
          <a:ln w="285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3784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5791200" y="1416050"/>
            <a:ext cx="6362700" cy="10668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Lower Rio Grande River Flood Control Project</a:t>
            </a:r>
            <a:r>
              <a:rPr lang="en-US" sz="4000" dirty="0" smtClean="0"/>
              <a:t> </a:t>
            </a:r>
            <a:br>
              <a:rPr lang="en-US" sz="4000" dirty="0" smtClean="0"/>
            </a:br>
            <a:r>
              <a:rPr lang="en-US" sz="2400" dirty="0" smtClean="0"/>
              <a:t>(Dams, Diversion / by-pass channels, levees)</a:t>
            </a:r>
            <a:endParaRPr lang="en-US" sz="4000" dirty="0" smtClean="0"/>
          </a:p>
        </p:txBody>
      </p:sp>
      <p:grpSp>
        <p:nvGrpSpPr>
          <p:cNvPr id="6147" name="Group 2"/>
          <p:cNvGrpSpPr>
            <a:grpSpLocks/>
          </p:cNvGrpSpPr>
          <p:nvPr/>
        </p:nvGrpSpPr>
        <p:grpSpPr bwMode="auto">
          <a:xfrm>
            <a:off x="0" y="2397125"/>
            <a:ext cx="9144000" cy="4384675"/>
            <a:chOff x="0" y="1229494"/>
            <a:chExt cx="9144000" cy="4383906"/>
          </a:xfrm>
        </p:grpSpPr>
        <p:pic>
          <p:nvPicPr>
            <p:cNvPr id="614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10187" t="20000" r="8119" b="17332"/>
            <a:stretch>
              <a:fillRect/>
            </a:stretch>
          </p:blipFill>
          <p:spPr bwMode="auto">
            <a:xfrm>
              <a:off x="0" y="1229494"/>
              <a:ext cx="9144000" cy="4383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0" name="Freeform 4"/>
            <p:cNvSpPr>
              <a:spLocks/>
            </p:cNvSpPr>
            <p:nvPr/>
          </p:nvSpPr>
          <p:spPr bwMode="auto">
            <a:xfrm>
              <a:off x="25400" y="3479800"/>
              <a:ext cx="9118600" cy="1244600"/>
            </a:xfrm>
            <a:custGeom>
              <a:avLst/>
              <a:gdLst>
                <a:gd name="T0" fmla="*/ 0 w 9118600"/>
                <a:gd name="T1" fmla="*/ 101600 h 1244600"/>
                <a:gd name="T2" fmla="*/ 723900 w 9118600"/>
                <a:gd name="T3" fmla="*/ 0 h 1244600"/>
                <a:gd name="T4" fmla="*/ 1460500 w 9118600"/>
                <a:gd name="T5" fmla="*/ 342900 h 1244600"/>
                <a:gd name="T6" fmla="*/ 1866900 w 9118600"/>
                <a:gd name="T7" fmla="*/ 355600 h 1244600"/>
                <a:gd name="T8" fmla="*/ 2184400 w 9118600"/>
                <a:gd name="T9" fmla="*/ 330200 h 1244600"/>
                <a:gd name="T10" fmla="*/ 2540000 w 9118600"/>
                <a:gd name="T11" fmla="*/ 406400 h 1244600"/>
                <a:gd name="T12" fmla="*/ 2819400 w 9118600"/>
                <a:gd name="T13" fmla="*/ 393700 h 1244600"/>
                <a:gd name="T14" fmla="*/ 3136900 w 9118600"/>
                <a:gd name="T15" fmla="*/ 622300 h 1244600"/>
                <a:gd name="T16" fmla="*/ 3403600 w 9118600"/>
                <a:gd name="T17" fmla="*/ 914400 h 1244600"/>
                <a:gd name="T18" fmla="*/ 3644899 w 9118600"/>
                <a:gd name="T19" fmla="*/ 1104900 h 1244600"/>
                <a:gd name="T20" fmla="*/ 3898899 w 9118600"/>
                <a:gd name="T21" fmla="*/ 1155700 h 1244600"/>
                <a:gd name="T22" fmla="*/ 4216400 w 9118600"/>
                <a:gd name="T23" fmla="*/ 1181100 h 1244600"/>
                <a:gd name="T24" fmla="*/ 4572000 w 9118600"/>
                <a:gd name="T25" fmla="*/ 1244600 h 1244600"/>
                <a:gd name="T26" fmla="*/ 4914900 w 9118600"/>
                <a:gd name="T27" fmla="*/ 1168400 h 1244600"/>
                <a:gd name="T28" fmla="*/ 5308600 w 9118600"/>
                <a:gd name="T29" fmla="*/ 977900 h 1244600"/>
                <a:gd name="T30" fmla="*/ 6032499 w 9118600"/>
                <a:gd name="T31" fmla="*/ 762000 h 1244600"/>
                <a:gd name="T32" fmla="*/ 6489699 w 9118600"/>
                <a:gd name="T33" fmla="*/ 812800 h 1244600"/>
                <a:gd name="T34" fmla="*/ 6934199 w 9118600"/>
                <a:gd name="T35" fmla="*/ 800100 h 1244600"/>
                <a:gd name="T36" fmla="*/ 7492999 w 9118600"/>
                <a:gd name="T37" fmla="*/ 914400 h 1244600"/>
                <a:gd name="T38" fmla="*/ 8077198 w 9118600"/>
                <a:gd name="T39" fmla="*/ 1168400 h 1244600"/>
                <a:gd name="T40" fmla="*/ 8521696 w 9118600"/>
                <a:gd name="T41" fmla="*/ 1244600 h 1244600"/>
                <a:gd name="T42" fmla="*/ 8750296 w 9118600"/>
                <a:gd name="T43" fmla="*/ 1079500 h 1244600"/>
                <a:gd name="T44" fmla="*/ 9042400 w 9118600"/>
                <a:gd name="T45" fmla="*/ 723900 h 1244600"/>
                <a:gd name="T46" fmla="*/ 9118600 w 9118600"/>
                <a:gd name="T47" fmla="*/ 647700 h 124460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9118600" h="1244600">
                  <a:moveTo>
                    <a:pt x="0" y="101600"/>
                  </a:moveTo>
                  <a:lnTo>
                    <a:pt x="723900" y="0"/>
                  </a:lnTo>
                  <a:lnTo>
                    <a:pt x="1460500" y="342900"/>
                  </a:lnTo>
                  <a:lnTo>
                    <a:pt x="1866900" y="355600"/>
                  </a:lnTo>
                  <a:lnTo>
                    <a:pt x="2184400" y="330200"/>
                  </a:lnTo>
                  <a:lnTo>
                    <a:pt x="2540000" y="406400"/>
                  </a:lnTo>
                  <a:lnTo>
                    <a:pt x="2819400" y="393700"/>
                  </a:lnTo>
                  <a:lnTo>
                    <a:pt x="3136900" y="622300"/>
                  </a:lnTo>
                  <a:lnTo>
                    <a:pt x="3403600" y="914400"/>
                  </a:lnTo>
                  <a:lnTo>
                    <a:pt x="3644900" y="1104900"/>
                  </a:lnTo>
                  <a:lnTo>
                    <a:pt x="3898900" y="1155700"/>
                  </a:lnTo>
                  <a:lnTo>
                    <a:pt x="4216400" y="1181100"/>
                  </a:lnTo>
                  <a:lnTo>
                    <a:pt x="4572000" y="1244600"/>
                  </a:lnTo>
                  <a:lnTo>
                    <a:pt x="4914900" y="1168400"/>
                  </a:lnTo>
                  <a:lnTo>
                    <a:pt x="5308600" y="977900"/>
                  </a:lnTo>
                  <a:lnTo>
                    <a:pt x="6032500" y="762000"/>
                  </a:lnTo>
                  <a:lnTo>
                    <a:pt x="6489700" y="812800"/>
                  </a:lnTo>
                  <a:lnTo>
                    <a:pt x="6934200" y="800100"/>
                  </a:lnTo>
                  <a:lnTo>
                    <a:pt x="7493000" y="914400"/>
                  </a:lnTo>
                  <a:lnTo>
                    <a:pt x="8077200" y="1168400"/>
                  </a:lnTo>
                  <a:lnTo>
                    <a:pt x="8521700" y="1244600"/>
                  </a:lnTo>
                  <a:lnTo>
                    <a:pt x="8750300" y="1079500"/>
                  </a:lnTo>
                  <a:lnTo>
                    <a:pt x="9042400" y="723900"/>
                  </a:lnTo>
                  <a:lnTo>
                    <a:pt x="9118600" y="647700"/>
                  </a:lnTo>
                </a:path>
              </a:pathLst>
            </a:custGeom>
            <a:noFill/>
            <a:ln w="152400" cap="flat" cmpd="sng" algn="ctr">
              <a:solidFill>
                <a:srgbClr val="00499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pic>
        <p:nvPicPr>
          <p:cNvPr id="6148" name="Picture 5" descr="Alex_hurricane_satimage.jpg"/>
          <p:cNvPicPr>
            <a:picLocks noChangeAspect="1"/>
          </p:cNvPicPr>
          <p:nvPr/>
        </p:nvPicPr>
        <p:blipFill>
          <a:blip r:embed="rId3" cstate="print"/>
          <a:srcRect t="6389" b="12222"/>
          <a:stretch>
            <a:fillRect/>
          </a:stretch>
        </p:blipFill>
        <p:spPr bwMode="auto">
          <a:xfrm>
            <a:off x="6824663" y="0"/>
            <a:ext cx="2319337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5400" y="304800"/>
            <a:ext cx="6223000" cy="2062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en-US" sz="1600" b="1" dirty="0" smtClean="0">
                <a:solidFill>
                  <a:srgbClr val="FF0000"/>
                </a:solidFill>
              </a:rPr>
              <a:t>250,000 cubic feet per second (</a:t>
            </a:r>
            <a:r>
              <a:rPr lang="en-US" sz="1600" b="1" dirty="0" err="1" smtClean="0">
                <a:solidFill>
                  <a:srgbClr val="FF0000"/>
                </a:solidFill>
              </a:rPr>
              <a:t>cfs</a:t>
            </a:r>
            <a:r>
              <a:rPr lang="en-US" sz="1600" b="1" dirty="0" smtClean="0">
                <a:solidFill>
                  <a:srgbClr val="FF0000"/>
                </a:solidFill>
              </a:rPr>
              <a:t>) at Rio Grande City (inflow to </a:t>
            </a:r>
            <a:r>
              <a:rPr lang="en-US" sz="1600" b="1" dirty="0" err="1" smtClean="0">
                <a:solidFill>
                  <a:srgbClr val="FF0000"/>
                </a:solidFill>
              </a:rPr>
              <a:t>Anzalduas</a:t>
            </a:r>
            <a:r>
              <a:rPr lang="en-US" sz="1600" b="1" dirty="0" smtClean="0">
                <a:solidFill>
                  <a:srgbClr val="FF0000"/>
                </a:solidFill>
              </a:rPr>
              <a:t> Dam);</a:t>
            </a:r>
          </a:p>
          <a:p>
            <a:pPr lvl="0"/>
            <a:r>
              <a:rPr lang="en-US" sz="1600" dirty="0" smtClean="0"/>
              <a:t>105,000 </a:t>
            </a:r>
            <a:r>
              <a:rPr lang="en-US" sz="1600" dirty="0" err="1" smtClean="0"/>
              <a:t>cfs</a:t>
            </a:r>
            <a:r>
              <a:rPr lang="en-US" sz="1600" dirty="0" smtClean="0"/>
              <a:t> for diversion by </a:t>
            </a:r>
            <a:r>
              <a:rPr lang="en-US" sz="1600" dirty="0" err="1" smtClean="0"/>
              <a:t>Anzalduas</a:t>
            </a:r>
            <a:r>
              <a:rPr lang="en-US" sz="1600" dirty="0" smtClean="0"/>
              <a:t> to the U.S. floodway (Main floodway)</a:t>
            </a:r>
          </a:p>
          <a:p>
            <a:pPr lvl="0"/>
            <a:r>
              <a:rPr lang="en-US" sz="1600" dirty="0" smtClean="0"/>
              <a:t>105,000 </a:t>
            </a:r>
            <a:r>
              <a:rPr lang="en-US" sz="1600" dirty="0" err="1" smtClean="0"/>
              <a:t>cfs</a:t>
            </a:r>
            <a:r>
              <a:rPr lang="en-US" sz="1600" dirty="0" smtClean="0"/>
              <a:t> for diversion by </a:t>
            </a:r>
            <a:r>
              <a:rPr lang="en-US" sz="1600" dirty="0" err="1" smtClean="0"/>
              <a:t>Retamal</a:t>
            </a:r>
            <a:r>
              <a:rPr lang="en-US" sz="1600" dirty="0" smtClean="0"/>
              <a:t> to the Mexican floodway</a:t>
            </a:r>
          </a:p>
          <a:p>
            <a:pPr lvl="0"/>
            <a:r>
              <a:rPr lang="en-US" sz="1600" dirty="0" smtClean="0"/>
              <a:t>84,000 </a:t>
            </a:r>
            <a:r>
              <a:rPr lang="en-US" sz="1600" dirty="0" err="1" smtClean="0"/>
              <a:t>cfs</a:t>
            </a:r>
            <a:r>
              <a:rPr lang="en-US" sz="1600" dirty="0" smtClean="0"/>
              <a:t> in the North Floodway (diverted from the Arroyo Colorado)</a:t>
            </a:r>
          </a:p>
          <a:p>
            <a:pPr lvl="0"/>
            <a:r>
              <a:rPr lang="en-US" sz="1600" dirty="0" smtClean="0"/>
              <a:t>21,000 </a:t>
            </a:r>
            <a:r>
              <a:rPr lang="en-US" sz="1600" dirty="0" err="1" smtClean="0"/>
              <a:t>cfs</a:t>
            </a:r>
            <a:r>
              <a:rPr lang="en-US" sz="1600" dirty="0" smtClean="0"/>
              <a:t> in the Arroyo Colorado at Harlingen</a:t>
            </a:r>
          </a:p>
          <a:p>
            <a:pPr lvl="0"/>
            <a:r>
              <a:rPr lang="en-US" sz="1600" dirty="0" smtClean="0"/>
              <a:t>20,000 </a:t>
            </a:r>
            <a:r>
              <a:rPr lang="en-US" sz="1600" dirty="0" err="1" smtClean="0"/>
              <a:t>cfs</a:t>
            </a:r>
            <a:r>
              <a:rPr lang="en-US" sz="1600" dirty="0" smtClean="0"/>
              <a:t> in the Rio Grande at Brownsville / Matamoros.</a:t>
            </a:r>
            <a:endParaRPr lang="en-US" sz="1600" dirty="0"/>
          </a:p>
        </p:txBody>
      </p:sp>
      <p:cxnSp>
        <p:nvCxnSpPr>
          <p:cNvPr id="3" name="Curved Connector 2"/>
          <p:cNvCxnSpPr/>
          <p:nvPr/>
        </p:nvCxnSpPr>
        <p:spPr>
          <a:xfrm>
            <a:off x="914400" y="4495800"/>
            <a:ext cx="1295400" cy="228600"/>
          </a:xfrm>
          <a:prstGeom prst="curvedConnector3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453023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071" y="381000"/>
            <a:ext cx="7772400" cy="1143000"/>
          </a:xfrm>
        </p:spPr>
        <p:txBody>
          <a:bodyPr/>
          <a:lstStyle/>
          <a:p>
            <a:r>
              <a:rPr lang="en-US" dirty="0" smtClean="0"/>
              <a:t>Houston and South Texas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" y="1672163"/>
            <a:ext cx="3810000" cy="4114800"/>
          </a:xfrm>
        </p:spPr>
        <p:txBody>
          <a:bodyPr/>
          <a:lstStyle/>
          <a:p>
            <a:r>
              <a:rPr lang="en-US" sz="2400" dirty="0" smtClean="0"/>
              <a:t>Rainfall</a:t>
            </a:r>
          </a:p>
          <a:p>
            <a:pPr lvl="1"/>
            <a:r>
              <a:rPr lang="en-US" sz="2000" dirty="0" smtClean="0"/>
              <a:t>50-60% of Houston area annual rainfall</a:t>
            </a:r>
          </a:p>
          <a:p>
            <a:pPr lvl="1"/>
            <a:r>
              <a:rPr lang="en-US" sz="2000" dirty="0" smtClean="0"/>
              <a:t>22 – 28 inches</a:t>
            </a:r>
          </a:p>
          <a:p>
            <a:r>
              <a:rPr lang="en-US" sz="2400" dirty="0" smtClean="0"/>
              <a:t>100-yr  24-hour storm</a:t>
            </a:r>
          </a:p>
          <a:p>
            <a:pPr lvl="1"/>
            <a:r>
              <a:rPr lang="en-US" sz="2000" dirty="0" smtClean="0"/>
              <a:t>11.7 inches vice 13.5 inches</a:t>
            </a:r>
          </a:p>
          <a:p>
            <a:r>
              <a:rPr lang="en-US" sz="2400" dirty="0" smtClean="0"/>
              <a:t>Drier climate (semi-arid to sub-tropical)</a:t>
            </a:r>
          </a:p>
          <a:p>
            <a:pPr lvl="1"/>
            <a:r>
              <a:rPr lang="en-US" sz="2000" dirty="0" smtClean="0"/>
              <a:t>Periodic, intense rainfall</a:t>
            </a:r>
          </a:p>
          <a:p>
            <a:pPr lvl="1"/>
            <a:r>
              <a:rPr lang="en-US" sz="2000" dirty="0" smtClean="0"/>
              <a:t>Often tropical</a:t>
            </a:r>
          </a:p>
          <a:p>
            <a:pPr marL="0" indent="0">
              <a:buNone/>
            </a:pPr>
            <a:endParaRPr lang="en-US" sz="2400" dirty="0" smtClean="0"/>
          </a:p>
          <a:p>
            <a:pPr lvl="1"/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271" y="1371600"/>
            <a:ext cx="4581942" cy="290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827" y="4734558"/>
            <a:ext cx="2035493" cy="1356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463" y="4734558"/>
            <a:ext cx="2095500" cy="139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UTB SEAL orange"/>
          <p:cNvPicPr>
            <a:picLocks noChangeAspect="1" noChangeArrowheads="1"/>
          </p:cNvPicPr>
          <p:nvPr/>
        </p:nvPicPr>
        <p:blipFill>
          <a:blip r:embed="rId5" cstate="print"/>
          <a:srcRect r="19765"/>
          <a:stretch>
            <a:fillRect/>
          </a:stretch>
        </p:blipFill>
        <p:spPr bwMode="auto">
          <a:xfrm>
            <a:off x="228600" y="60198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9014581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strikes_us.jpg"/>
          <p:cNvPicPr>
            <a:picLocks noChangeAspect="1"/>
          </p:cNvPicPr>
          <p:nvPr/>
        </p:nvPicPr>
        <p:blipFill>
          <a:blip r:embed="rId3" cstate="print"/>
          <a:srcRect l="4167" t="7549" r="4167"/>
          <a:stretch>
            <a:fillRect/>
          </a:stretch>
        </p:blipFill>
        <p:spPr>
          <a:xfrm>
            <a:off x="0" y="0"/>
            <a:ext cx="9144000" cy="69481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9505" y="1295400"/>
            <a:ext cx="3352800" cy="646331"/>
          </a:xfrm>
          <a:prstGeom prst="rect">
            <a:avLst/>
          </a:prstGeom>
          <a:solidFill>
            <a:schemeClr val="accent3"/>
          </a:solidFill>
          <a:ln>
            <a:solidFill>
              <a:srgbClr val="00499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Hurricane Strike Counts by County 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strikes_wgulf.jpg"/>
          <p:cNvPicPr>
            <a:picLocks noChangeAspect="1"/>
          </p:cNvPicPr>
          <p:nvPr/>
        </p:nvPicPr>
        <p:blipFill>
          <a:blip r:embed="rId3" cstate="print"/>
          <a:srcRect l="4495" t="10000" r="4495"/>
          <a:stretch>
            <a:fillRect/>
          </a:stretch>
        </p:blipFill>
        <p:spPr>
          <a:xfrm>
            <a:off x="0" y="0"/>
            <a:ext cx="9144000" cy="698739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JOC_Fig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8762" y="76200"/>
            <a:ext cx="6243638" cy="6542088"/>
          </a:xfrm>
          <a:prstGeom prst="rect">
            <a:avLst/>
          </a:prstGeom>
          <a:noFill/>
        </p:spPr>
      </p:pic>
      <p:pic>
        <p:nvPicPr>
          <p:cNvPr id="3" name="Picture 2" descr="UTB SEAL orange"/>
          <p:cNvPicPr>
            <a:picLocks noChangeAspect="1" noChangeArrowheads="1"/>
          </p:cNvPicPr>
          <p:nvPr/>
        </p:nvPicPr>
        <p:blipFill>
          <a:blip r:embed="rId4" cstate="print"/>
          <a:srcRect r="19765"/>
          <a:stretch>
            <a:fillRect/>
          </a:stretch>
        </p:blipFill>
        <p:spPr bwMode="auto">
          <a:xfrm>
            <a:off x="228600" y="60198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867400" y="6254992"/>
            <a:ext cx="1807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Keim</a:t>
            </a:r>
            <a:r>
              <a:rPr lang="en-US" b="1" dirty="0" smtClean="0"/>
              <a:t> et al., 2007</a:t>
            </a:r>
            <a:endParaRPr lang="en-US" b="1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OWBARVISIBLE" val="True"/>
  <p:tag name="CSVFORMAT" val="0"/>
  <p:tag name="COUNTDOWNSTYLE" val="-1"/>
  <p:tag name="COUNTDOWNSECONDS" val="10"/>
  <p:tag name="BACKUPSESSIONS" val="True"/>
  <p:tag name="REVIEWONLY" val="False"/>
  <p:tag name="RACEENDPOINTS" val="100"/>
  <p:tag name="PARTICIPANTSINLEADERBOARD" val="5"/>
  <p:tag name="BUBBLESIZEVISIBLE" val="True"/>
  <p:tag name="CUSTOMGRIDBACKCOLOR" val="-2830136"/>
  <p:tag name="CUSTOMCELLBACKCOLOR3" val="-268652"/>
  <p:tag name="DISPLAYDEVICENUMBER" val="True"/>
  <p:tag name="AUTOSIZEGRID" val="True"/>
  <p:tag name="POLLINGCYCLE" val="2"/>
  <p:tag name="INCLUDENONRESPONDERS" val="False"/>
  <p:tag name="CORRECTPOINTVALUE" val="1"/>
  <p:tag name="ZEROBASED" val="False"/>
  <p:tag name="FIBDISPLAYRESULTS" val="True"/>
  <p:tag name="PRRESPONSE1" val="10"/>
  <p:tag name="PRRESPONSE5" val="6"/>
  <p:tag name="PRRESPONSE9" val="2"/>
  <p:tag name="TASKPANEKEY" val="178302d8-d126-4ebe-ab85-188e6f00c389"/>
  <p:tag name="USESECONDARYMONITOR" val="True"/>
  <p:tag name="ANSWERNOWTEXT" val="Answer Now"/>
  <p:tag name="INPUTSOURCE" val="1"/>
  <p:tag name="CHARTVALUEFORMAT" val="0%"/>
  <p:tag name="STDCHART" val="1"/>
  <p:tag name="TEAMSINLEADERBOARD" val="5"/>
  <p:tag name="BUBBLEGROUPING" val="3"/>
  <p:tag name="CUSTOMCELLBACKCOLOR2" val="-13395457"/>
  <p:tag name="DISPLAYDEVICEID" val="True"/>
  <p:tag name="GRIDPOSITION" val="1"/>
  <p:tag name="RESETCHARTS" val="True"/>
  <p:tag name="INCORRECTPOINTVALUE" val="0"/>
  <p:tag name="CHARTSCALE" val="True"/>
  <p:tag name="FIBDISPLAYKEYWORDS" val="True"/>
  <p:tag name="PRRESPONSE6" val="5"/>
  <p:tag name="SHOWFLASHWARNING" val="True"/>
  <p:tag name="EXPANDSHOWBAR" val="True"/>
  <p:tag name="RESPCOUNTERSTYLE" val="-1"/>
  <p:tag name="ALLOWDUPLICATES" val="False"/>
  <p:tag name="AUTOUPDATEALIASES" val="True"/>
  <p:tag name="MAXRESPONDERS" val="5"/>
  <p:tag name="CUSTOMCELLFORECOLOR" val="-16777216"/>
  <p:tag name="DISPLAYNAME" val="True"/>
  <p:tag name="GRIDFONTSIZE" val="12"/>
  <p:tag name="INCLUDEPPT" val="True"/>
  <p:tag name="AUTOADJUSTPARTRANGE" val="True"/>
  <p:tag name="PRRESPONSE2" val="9"/>
  <p:tag name="PRRESPONSE8" val="3"/>
  <p:tag name="POWERPOINTVERSION" val="14.0"/>
  <p:tag name="RESPCOUNTERFORMAT" val="0"/>
  <p:tag name="AUTOADVANCE" val="False"/>
  <p:tag name="SKIPREMAININGRACESLIDES" val="True"/>
  <p:tag name="CUSTOMCELLBACKCOLOR1" val="-657956"/>
  <p:tag name="GRIDROTATIONINTERVAL" val="2"/>
  <p:tag name="MULTIRESPDIVISOR" val="1"/>
  <p:tag name="ADVANCEDSETTINGSVIEW" val="True"/>
  <p:tag name="PRRESPONSE4" val="7"/>
  <p:tag name="TPVERSION" val="2008"/>
  <p:tag name="RESPTABLESTYLE" val="-1"/>
  <p:tag name="RACERSMAXDISPLAYED" val="5"/>
  <p:tag name="DEFAULTNUMTEAMS" val="5"/>
  <p:tag name="GRIDSIZE" val="{Width=800, Height=600}"/>
  <p:tag name="REALTIMEBACKUP" val="False"/>
  <p:tag name="PRRESPONSE3" val="8"/>
  <p:tag name="SAVECSVWITHSESSION" val="True"/>
  <p:tag name="BACKUPMAINTENANCE" val="7"/>
  <p:tag name="BUBBLEVALUEFORMAT" val="0.0"/>
  <p:tag name="CHARTCOLORS" val="0"/>
  <p:tag name="FIBNUMRESULTS" val="5"/>
  <p:tag name="ALWAYSOPENPOLL" val="False"/>
  <p:tag name="ROTATIONINTERVAL" val="2"/>
  <p:tag name="USESCHEMECOLORS" val="True"/>
  <p:tag name="REALTIMEBACKUPPATH" val="(None)"/>
  <p:tag name="BULLETTYPE" val="3"/>
  <p:tag name="BUBBLENAMEVISIBLE" val="True"/>
  <p:tag name="ALLOWUSERFEEDBACK" val="True"/>
  <p:tag name="ANSWERNOWSTYLE" val="-1"/>
  <p:tag name="GRIDOPACITY" val="90"/>
  <p:tag name="PRRESPONSE10" val="1"/>
  <p:tag name="CHARTLABELS" val="1"/>
  <p:tag name="RACEANIMATIONSPEED" val="3"/>
  <p:tag name="NUMRESPONSES" val="1"/>
  <p:tag name="CUSTOMCELLBACKCOLOR4" val="-8355712"/>
  <p:tag name="PRRESPONSE7" val="4"/>
  <p:tag name="FIBINCLUDEOTHER" val="True"/>
  <p:tag name="DELIMITERS" val="3.1"/>
  <p:tag name="TPFULLVERSION" val="4.3.2.117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C87C18E5A9D1C4E9D9E6405C3F96A8F" ma:contentTypeVersion="1" ma:contentTypeDescription="Create a new document." ma:contentTypeScope="" ma:versionID="64c1b3c2d7a563981afdaa0e4711d665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ddb0c952b897a810c8a4e377cff6bff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B591411-C4B9-4BDD-AE83-516910E791E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186E3D28-398E-43A9-92E7-4D57A85B85BB}">
  <ds:schemaRefs>
    <ds:schemaRef ds:uri="http://www.w3.org/XML/1998/namespace"/>
    <ds:schemaRef ds:uri="http://schemas.microsoft.com/office/2006/documentManagement/types"/>
    <ds:schemaRef ds:uri="http://purl.org/dc/dcmitype/"/>
    <ds:schemaRef ds:uri="http://purl.org/dc/terms/"/>
    <ds:schemaRef ds:uri="http://schemas.openxmlformats.org/package/2006/metadata/core-properties"/>
    <ds:schemaRef ds:uri="http://purl.org/dc/elements/1.1/"/>
    <ds:schemaRef ds:uri="http://schemas.microsoft.com/sharepoint/v3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9E1901C-ABC4-4412-97F3-1C1A8B6D9F1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1850</TotalTime>
  <Words>814</Words>
  <Application>Microsoft Office PowerPoint</Application>
  <PresentationFormat>On-screen Show (4:3)</PresentationFormat>
  <Paragraphs>152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PowerPoint Presentation</vt:lpstr>
      <vt:lpstr>Lower Rio Grande Valley</vt:lpstr>
      <vt:lpstr>The Rio Grande Watershed and the LRGV</vt:lpstr>
      <vt:lpstr>PowerPoint Presentation</vt:lpstr>
      <vt:lpstr>Lower Rio Grande River Flood Control Project  (Dams, Diversion / by-pass channels, levees)</vt:lpstr>
      <vt:lpstr>Houston and South Texas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b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Lower Rio Grande River Flood Control Project  (Dams, Diversion / by-pass channels, levees)</vt:lpstr>
      <vt:lpstr>Lower Rio Grande River Flood Control Project  (Dams, Diversion / by-pass channels, levees)</vt:lpstr>
      <vt:lpstr>Structural “Flood Control” System Severely Tested</vt:lpstr>
      <vt:lpstr>Opportunity for SSPEED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Dredging Process</vt:lpstr>
      <vt:lpstr>What Happens to Dredged Material?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Norma E. Rodriguez</dc:creator>
  <cp:lastModifiedBy>Jude A. Benavides</cp:lastModifiedBy>
  <cp:revision>162</cp:revision>
  <dcterms:created xsi:type="dcterms:W3CDTF">2010-07-09T21:51:33Z</dcterms:created>
  <dcterms:modified xsi:type="dcterms:W3CDTF">2012-04-11T13:31:11Z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0x0101009C87C18E5A9D1C4E9D9E6405C3F96A8F</vt:lpwstr>
  </property>
</Properties>
</file>